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3" r:id="rId5"/>
    <p:sldId id="259" r:id="rId6"/>
    <p:sldId id="1188" r:id="rId7"/>
    <p:sldId id="1189" r:id="rId8"/>
    <p:sldId id="260" r:id="rId9"/>
    <p:sldId id="1191" r:id="rId10"/>
    <p:sldId id="1196" r:id="rId11"/>
    <p:sldId id="1192" r:id="rId12"/>
    <p:sldId id="1193" r:id="rId13"/>
    <p:sldId id="1194" r:id="rId14"/>
    <p:sldId id="1195" r:id="rId15"/>
    <p:sldId id="1198" r:id="rId16"/>
    <p:sldId id="1197" r:id="rId17"/>
    <p:sldId id="1199" r:id="rId18"/>
    <p:sldId id="1200" r:id="rId19"/>
    <p:sldId id="1201" r:id="rId20"/>
    <p:sldId id="1202" r:id="rId21"/>
    <p:sldId id="1203"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hdphoto1.wdp>
</file>

<file path=ppt/media/hdphoto2.wdp>
</file>

<file path=ppt/media/image1.png>
</file>

<file path=ppt/media/image10.png>
</file>

<file path=ppt/media/image11.JPG>
</file>

<file path=ppt/media/image12.JPG>
</file>

<file path=ppt/media/image13.JPG>
</file>

<file path=ppt/media/image14.JPG>
</file>

<file path=ppt/media/image15.JPG>
</file>

<file path=ppt/media/image16.JPG>
</file>

<file path=ppt/media/image2.png>
</file>

<file path=ppt/media/image3.jpg>
</file>

<file path=ppt/media/image4.JPG>
</file>

<file path=ppt/media/image5.JPG>
</file>

<file path=ppt/media/image6.pn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9B4310-7D58-4A14-A988-6C475FD8E7B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58DDA087-01A4-4574-95ED-4CA9A1FEED8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0CBA676B-9D83-40BB-9554-A26C5B883A10}"/>
              </a:ext>
            </a:extLst>
          </p:cNvPr>
          <p:cNvSpPr>
            <a:spLocks noGrp="1"/>
          </p:cNvSpPr>
          <p:nvPr>
            <p:ph type="dt" sz="half" idx="10"/>
          </p:nvPr>
        </p:nvSpPr>
        <p:spPr/>
        <p:txBody>
          <a:bodyPr/>
          <a:lstStyle/>
          <a:p>
            <a:fld id="{E05488B0-7BB3-40AF-B630-67BA2342D3FD}" type="datetimeFigureOut">
              <a:rPr lang="en-IN" smtClean="0"/>
              <a:t>06-02-2022</a:t>
            </a:fld>
            <a:endParaRPr lang="en-IN"/>
          </a:p>
        </p:txBody>
      </p:sp>
      <p:sp>
        <p:nvSpPr>
          <p:cNvPr id="5" name="Footer Placeholder 4">
            <a:extLst>
              <a:ext uri="{FF2B5EF4-FFF2-40B4-BE49-F238E27FC236}">
                <a16:creationId xmlns:a16="http://schemas.microsoft.com/office/drawing/2014/main" id="{47D00D5C-3D62-44B0-AA26-819AFCD3749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384838E-6D6C-4103-8B17-AF3600E1435C}"/>
              </a:ext>
            </a:extLst>
          </p:cNvPr>
          <p:cNvSpPr>
            <a:spLocks noGrp="1"/>
          </p:cNvSpPr>
          <p:nvPr>
            <p:ph type="sldNum" sz="quarter" idx="12"/>
          </p:nvPr>
        </p:nvSpPr>
        <p:spPr/>
        <p:txBody>
          <a:bodyPr/>
          <a:lstStyle/>
          <a:p>
            <a:fld id="{2EB5B51F-319F-4930-AD90-E66682203F0F}" type="slidenum">
              <a:rPr lang="en-IN" smtClean="0"/>
              <a:t>‹#›</a:t>
            </a:fld>
            <a:endParaRPr lang="en-IN"/>
          </a:p>
        </p:txBody>
      </p:sp>
    </p:spTree>
    <p:extLst>
      <p:ext uri="{BB962C8B-B14F-4D97-AF65-F5344CB8AC3E}">
        <p14:creationId xmlns:p14="http://schemas.microsoft.com/office/powerpoint/2010/main" val="28462958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4A648-5481-48CD-9F82-B101847C9108}"/>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CC25D02-4C46-4EF7-843C-6CADE1FDB39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405B247-F9FF-4210-945B-271CBED40FA8}"/>
              </a:ext>
            </a:extLst>
          </p:cNvPr>
          <p:cNvSpPr>
            <a:spLocks noGrp="1"/>
          </p:cNvSpPr>
          <p:nvPr>
            <p:ph type="dt" sz="half" idx="10"/>
          </p:nvPr>
        </p:nvSpPr>
        <p:spPr/>
        <p:txBody>
          <a:bodyPr/>
          <a:lstStyle/>
          <a:p>
            <a:fld id="{E05488B0-7BB3-40AF-B630-67BA2342D3FD}" type="datetimeFigureOut">
              <a:rPr lang="en-IN" smtClean="0"/>
              <a:t>06-02-2022</a:t>
            </a:fld>
            <a:endParaRPr lang="en-IN"/>
          </a:p>
        </p:txBody>
      </p:sp>
      <p:sp>
        <p:nvSpPr>
          <p:cNvPr id="5" name="Footer Placeholder 4">
            <a:extLst>
              <a:ext uri="{FF2B5EF4-FFF2-40B4-BE49-F238E27FC236}">
                <a16:creationId xmlns:a16="http://schemas.microsoft.com/office/drawing/2014/main" id="{1DE47506-ACFE-441B-9B55-1E097366C2F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E487D58-39C0-414B-87F2-22F2FBA92D50}"/>
              </a:ext>
            </a:extLst>
          </p:cNvPr>
          <p:cNvSpPr>
            <a:spLocks noGrp="1"/>
          </p:cNvSpPr>
          <p:nvPr>
            <p:ph type="sldNum" sz="quarter" idx="12"/>
          </p:nvPr>
        </p:nvSpPr>
        <p:spPr/>
        <p:txBody>
          <a:bodyPr/>
          <a:lstStyle/>
          <a:p>
            <a:fld id="{2EB5B51F-319F-4930-AD90-E66682203F0F}" type="slidenum">
              <a:rPr lang="en-IN" smtClean="0"/>
              <a:t>‹#›</a:t>
            </a:fld>
            <a:endParaRPr lang="en-IN"/>
          </a:p>
        </p:txBody>
      </p:sp>
    </p:spTree>
    <p:extLst>
      <p:ext uri="{BB962C8B-B14F-4D97-AF65-F5344CB8AC3E}">
        <p14:creationId xmlns:p14="http://schemas.microsoft.com/office/powerpoint/2010/main" val="37479784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D8B8DF5-AB58-4BED-8CB3-372D8B7845D5}"/>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D50411C-79A8-4979-851B-3B874629309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330991F-ADAD-49ED-8305-2C461AFFCD1B}"/>
              </a:ext>
            </a:extLst>
          </p:cNvPr>
          <p:cNvSpPr>
            <a:spLocks noGrp="1"/>
          </p:cNvSpPr>
          <p:nvPr>
            <p:ph type="dt" sz="half" idx="10"/>
          </p:nvPr>
        </p:nvSpPr>
        <p:spPr/>
        <p:txBody>
          <a:bodyPr/>
          <a:lstStyle/>
          <a:p>
            <a:fld id="{E05488B0-7BB3-40AF-B630-67BA2342D3FD}" type="datetimeFigureOut">
              <a:rPr lang="en-IN" smtClean="0"/>
              <a:t>06-02-2022</a:t>
            </a:fld>
            <a:endParaRPr lang="en-IN"/>
          </a:p>
        </p:txBody>
      </p:sp>
      <p:sp>
        <p:nvSpPr>
          <p:cNvPr id="5" name="Footer Placeholder 4">
            <a:extLst>
              <a:ext uri="{FF2B5EF4-FFF2-40B4-BE49-F238E27FC236}">
                <a16:creationId xmlns:a16="http://schemas.microsoft.com/office/drawing/2014/main" id="{A0F49DE6-E19F-42A0-BBC6-39E20A1A29F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3D6E991-390D-4FDC-9DED-DF499F9FB8D8}"/>
              </a:ext>
            </a:extLst>
          </p:cNvPr>
          <p:cNvSpPr>
            <a:spLocks noGrp="1"/>
          </p:cNvSpPr>
          <p:nvPr>
            <p:ph type="sldNum" sz="quarter" idx="12"/>
          </p:nvPr>
        </p:nvSpPr>
        <p:spPr/>
        <p:txBody>
          <a:bodyPr/>
          <a:lstStyle/>
          <a:p>
            <a:fld id="{2EB5B51F-319F-4930-AD90-E66682203F0F}" type="slidenum">
              <a:rPr lang="en-IN" smtClean="0"/>
              <a:t>‹#›</a:t>
            </a:fld>
            <a:endParaRPr lang="en-IN"/>
          </a:p>
        </p:txBody>
      </p:sp>
    </p:spTree>
    <p:extLst>
      <p:ext uri="{BB962C8B-B14F-4D97-AF65-F5344CB8AC3E}">
        <p14:creationId xmlns:p14="http://schemas.microsoft.com/office/powerpoint/2010/main" val="27047750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859D49-9294-4069-90AA-5D452C11078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5048B4A9-50A8-43FD-BBA7-81342ED0B8D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4EAA802-1974-4A20-A37D-AA5187F09775}"/>
              </a:ext>
            </a:extLst>
          </p:cNvPr>
          <p:cNvSpPr>
            <a:spLocks noGrp="1"/>
          </p:cNvSpPr>
          <p:nvPr>
            <p:ph type="dt" sz="half" idx="10"/>
          </p:nvPr>
        </p:nvSpPr>
        <p:spPr/>
        <p:txBody>
          <a:bodyPr/>
          <a:lstStyle/>
          <a:p>
            <a:fld id="{E05488B0-7BB3-40AF-B630-67BA2342D3FD}" type="datetimeFigureOut">
              <a:rPr lang="en-IN" smtClean="0"/>
              <a:t>06-02-2022</a:t>
            </a:fld>
            <a:endParaRPr lang="en-IN"/>
          </a:p>
        </p:txBody>
      </p:sp>
      <p:sp>
        <p:nvSpPr>
          <p:cNvPr id="5" name="Footer Placeholder 4">
            <a:extLst>
              <a:ext uri="{FF2B5EF4-FFF2-40B4-BE49-F238E27FC236}">
                <a16:creationId xmlns:a16="http://schemas.microsoft.com/office/drawing/2014/main" id="{EE94C035-558A-42A7-9B40-18A997E51CE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4A25E36-4823-4967-A361-F092F4AACA65}"/>
              </a:ext>
            </a:extLst>
          </p:cNvPr>
          <p:cNvSpPr>
            <a:spLocks noGrp="1"/>
          </p:cNvSpPr>
          <p:nvPr>
            <p:ph type="sldNum" sz="quarter" idx="12"/>
          </p:nvPr>
        </p:nvSpPr>
        <p:spPr/>
        <p:txBody>
          <a:bodyPr/>
          <a:lstStyle/>
          <a:p>
            <a:fld id="{2EB5B51F-319F-4930-AD90-E66682203F0F}" type="slidenum">
              <a:rPr lang="en-IN" smtClean="0"/>
              <a:t>‹#›</a:t>
            </a:fld>
            <a:endParaRPr lang="en-IN"/>
          </a:p>
        </p:txBody>
      </p:sp>
    </p:spTree>
    <p:extLst>
      <p:ext uri="{BB962C8B-B14F-4D97-AF65-F5344CB8AC3E}">
        <p14:creationId xmlns:p14="http://schemas.microsoft.com/office/powerpoint/2010/main" val="25355906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0F1B2-2AEA-4D2E-861E-5D721E181D2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54AD66FA-6F5A-4231-8B1F-062CF4D3FFD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6FD3F68-2D4D-4BA2-BD96-729AD5B4088C}"/>
              </a:ext>
            </a:extLst>
          </p:cNvPr>
          <p:cNvSpPr>
            <a:spLocks noGrp="1"/>
          </p:cNvSpPr>
          <p:nvPr>
            <p:ph type="dt" sz="half" idx="10"/>
          </p:nvPr>
        </p:nvSpPr>
        <p:spPr/>
        <p:txBody>
          <a:bodyPr/>
          <a:lstStyle/>
          <a:p>
            <a:fld id="{E05488B0-7BB3-40AF-B630-67BA2342D3FD}" type="datetimeFigureOut">
              <a:rPr lang="en-IN" smtClean="0"/>
              <a:t>06-02-2022</a:t>
            </a:fld>
            <a:endParaRPr lang="en-IN"/>
          </a:p>
        </p:txBody>
      </p:sp>
      <p:sp>
        <p:nvSpPr>
          <p:cNvPr id="5" name="Footer Placeholder 4">
            <a:extLst>
              <a:ext uri="{FF2B5EF4-FFF2-40B4-BE49-F238E27FC236}">
                <a16:creationId xmlns:a16="http://schemas.microsoft.com/office/drawing/2014/main" id="{59589A2D-CE71-4327-84BF-FF92785FD10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F9E06B9-EAEC-42BA-BB59-87E07A4DEC56}"/>
              </a:ext>
            </a:extLst>
          </p:cNvPr>
          <p:cNvSpPr>
            <a:spLocks noGrp="1"/>
          </p:cNvSpPr>
          <p:nvPr>
            <p:ph type="sldNum" sz="quarter" idx="12"/>
          </p:nvPr>
        </p:nvSpPr>
        <p:spPr/>
        <p:txBody>
          <a:bodyPr/>
          <a:lstStyle/>
          <a:p>
            <a:fld id="{2EB5B51F-319F-4930-AD90-E66682203F0F}" type="slidenum">
              <a:rPr lang="en-IN" smtClean="0"/>
              <a:t>‹#›</a:t>
            </a:fld>
            <a:endParaRPr lang="en-IN"/>
          </a:p>
        </p:txBody>
      </p:sp>
    </p:spTree>
    <p:extLst>
      <p:ext uri="{BB962C8B-B14F-4D97-AF65-F5344CB8AC3E}">
        <p14:creationId xmlns:p14="http://schemas.microsoft.com/office/powerpoint/2010/main" val="24024748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F849B1-2D05-4E1B-90FF-54FFB20EE97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377BEFB-9882-4CFC-836E-2C1EA8BC342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4D7B419B-8458-4715-9150-BEE2BBB9ACE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8D1C3DFA-2CEE-42EB-B59C-425BBBAD172D}"/>
              </a:ext>
            </a:extLst>
          </p:cNvPr>
          <p:cNvSpPr>
            <a:spLocks noGrp="1"/>
          </p:cNvSpPr>
          <p:nvPr>
            <p:ph type="dt" sz="half" idx="10"/>
          </p:nvPr>
        </p:nvSpPr>
        <p:spPr/>
        <p:txBody>
          <a:bodyPr/>
          <a:lstStyle/>
          <a:p>
            <a:fld id="{E05488B0-7BB3-40AF-B630-67BA2342D3FD}" type="datetimeFigureOut">
              <a:rPr lang="en-IN" smtClean="0"/>
              <a:t>06-02-2022</a:t>
            </a:fld>
            <a:endParaRPr lang="en-IN"/>
          </a:p>
        </p:txBody>
      </p:sp>
      <p:sp>
        <p:nvSpPr>
          <p:cNvPr id="6" name="Footer Placeholder 5">
            <a:extLst>
              <a:ext uri="{FF2B5EF4-FFF2-40B4-BE49-F238E27FC236}">
                <a16:creationId xmlns:a16="http://schemas.microsoft.com/office/drawing/2014/main" id="{23EBDE60-2330-4167-9095-513551561F3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C29DF32-0386-4518-8466-E2BDD222457B}"/>
              </a:ext>
            </a:extLst>
          </p:cNvPr>
          <p:cNvSpPr>
            <a:spLocks noGrp="1"/>
          </p:cNvSpPr>
          <p:nvPr>
            <p:ph type="sldNum" sz="quarter" idx="12"/>
          </p:nvPr>
        </p:nvSpPr>
        <p:spPr/>
        <p:txBody>
          <a:bodyPr/>
          <a:lstStyle/>
          <a:p>
            <a:fld id="{2EB5B51F-319F-4930-AD90-E66682203F0F}" type="slidenum">
              <a:rPr lang="en-IN" smtClean="0"/>
              <a:t>‹#›</a:t>
            </a:fld>
            <a:endParaRPr lang="en-IN"/>
          </a:p>
        </p:txBody>
      </p:sp>
    </p:spTree>
    <p:extLst>
      <p:ext uri="{BB962C8B-B14F-4D97-AF65-F5344CB8AC3E}">
        <p14:creationId xmlns:p14="http://schemas.microsoft.com/office/powerpoint/2010/main" val="14020717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448935-1A3F-4608-B58A-023D5D64B826}"/>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91ED850-65B9-42CB-8F75-B437A48A162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A4AF451-4226-4E70-920F-6AB2AC7CDBF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5C5F9398-DFB3-4A90-AB12-A5D4E9E0A81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BADD250-6720-469A-ACB8-B5B430CE740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AA0237CD-9C68-4CF9-80D1-2916C7A42D62}"/>
              </a:ext>
            </a:extLst>
          </p:cNvPr>
          <p:cNvSpPr>
            <a:spLocks noGrp="1"/>
          </p:cNvSpPr>
          <p:nvPr>
            <p:ph type="dt" sz="half" idx="10"/>
          </p:nvPr>
        </p:nvSpPr>
        <p:spPr/>
        <p:txBody>
          <a:bodyPr/>
          <a:lstStyle/>
          <a:p>
            <a:fld id="{E05488B0-7BB3-40AF-B630-67BA2342D3FD}" type="datetimeFigureOut">
              <a:rPr lang="en-IN" smtClean="0"/>
              <a:t>06-02-2022</a:t>
            </a:fld>
            <a:endParaRPr lang="en-IN"/>
          </a:p>
        </p:txBody>
      </p:sp>
      <p:sp>
        <p:nvSpPr>
          <p:cNvPr id="8" name="Footer Placeholder 7">
            <a:extLst>
              <a:ext uri="{FF2B5EF4-FFF2-40B4-BE49-F238E27FC236}">
                <a16:creationId xmlns:a16="http://schemas.microsoft.com/office/drawing/2014/main" id="{CAEC91CE-5199-477C-8BA9-B522955EDE9C}"/>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B8185E93-9163-4DD9-9B22-B1D9556B1CB8}"/>
              </a:ext>
            </a:extLst>
          </p:cNvPr>
          <p:cNvSpPr>
            <a:spLocks noGrp="1"/>
          </p:cNvSpPr>
          <p:nvPr>
            <p:ph type="sldNum" sz="quarter" idx="12"/>
          </p:nvPr>
        </p:nvSpPr>
        <p:spPr/>
        <p:txBody>
          <a:bodyPr/>
          <a:lstStyle/>
          <a:p>
            <a:fld id="{2EB5B51F-319F-4930-AD90-E66682203F0F}" type="slidenum">
              <a:rPr lang="en-IN" smtClean="0"/>
              <a:t>‹#›</a:t>
            </a:fld>
            <a:endParaRPr lang="en-IN"/>
          </a:p>
        </p:txBody>
      </p:sp>
    </p:spTree>
    <p:extLst>
      <p:ext uri="{BB962C8B-B14F-4D97-AF65-F5344CB8AC3E}">
        <p14:creationId xmlns:p14="http://schemas.microsoft.com/office/powerpoint/2010/main" val="33671552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524EE3-4A45-4E62-9815-1DBDBB3285B4}"/>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D7626438-B070-4A59-A05C-FCF25443600B}"/>
              </a:ext>
            </a:extLst>
          </p:cNvPr>
          <p:cNvSpPr>
            <a:spLocks noGrp="1"/>
          </p:cNvSpPr>
          <p:nvPr>
            <p:ph type="dt" sz="half" idx="10"/>
          </p:nvPr>
        </p:nvSpPr>
        <p:spPr/>
        <p:txBody>
          <a:bodyPr/>
          <a:lstStyle/>
          <a:p>
            <a:fld id="{E05488B0-7BB3-40AF-B630-67BA2342D3FD}" type="datetimeFigureOut">
              <a:rPr lang="en-IN" smtClean="0"/>
              <a:t>06-02-2022</a:t>
            </a:fld>
            <a:endParaRPr lang="en-IN"/>
          </a:p>
        </p:txBody>
      </p:sp>
      <p:sp>
        <p:nvSpPr>
          <p:cNvPr id="4" name="Footer Placeholder 3">
            <a:extLst>
              <a:ext uri="{FF2B5EF4-FFF2-40B4-BE49-F238E27FC236}">
                <a16:creationId xmlns:a16="http://schemas.microsoft.com/office/drawing/2014/main" id="{AA16E0FD-EFFE-431D-801C-DE2374C17AC0}"/>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C6C5601B-F3DE-43E4-874D-345D8BD86528}"/>
              </a:ext>
            </a:extLst>
          </p:cNvPr>
          <p:cNvSpPr>
            <a:spLocks noGrp="1"/>
          </p:cNvSpPr>
          <p:nvPr>
            <p:ph type="sldNum" sz="quarter" idx="12"/>
          </p:nvPr>
        </p:nvSpPr>
        <p:spPr/>
        <p:txBody>
          <a:bodyPr/>
          <a:lstStyle/>
          <a:p>
            <a:fld id="{2EB5B51F-319F-4930-AD90-E66682203F0F}" type="slidenum">
              <a:rPr lang="en-IN" smtClean="0"/>
              <a:t>‹#›</a:t>
            </a:fld>
            <a:endParaRPr lang="en-IN"/>
          </a:p>
        </p:txBody>
      </p:sp>
    </p:spTree>
    <p:extLst>
      <p:ext uri="{BB962C8B-B14F-4D97-AF65-F5344CB8AC3E}">
        <p14:creationId xmlns:p14="http://schemas.microsoft.com/office/powerpoint/2010/main" val="38794068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6DC903F-E1C1-4C5B-9A71-81DF264CE426}"/>
              </a:ext>
            </a:extLst>
          </p:cNvPr>
          <p:cNvSpPr>
            <a:spLocks noGrp="1"/>
          </p:cNvSpPr>
          <p:nvPr>
            <p:ph type="dt" sz="half" idx="10"/>
          </p:nvPr>
        </p:nvSpPr>
        <p:spPr/>
        <p:txBody>
          <a:bodyPr/>
          <a:lstStyle/>
          <a:p>
            <a:fld id="{E05488B0-7BB3-40AF-B630-67BA2342D3FD}" type="datetimeFigureOut">
              <a:rPr lang="en-IN" smtClean="0"/>
              <a:t>06-02-2022</a:t>
            </a:fld>
            <a:endParaRPr lang="en-IN"/>
          </a:p>
        </p:txBody>
      </p:sp>
      <p:sp>
        <p:nvSpPr>
          <p:cNvPr id="3" name="Footer Placeholder 2">
            <a:extLst>
              <a:ext uri="{FF2B5EF4-FFF2-40B4-BE49-F238E27FC236}">
                <a16:creationId xmlns:a16="http://schemas.microsoft.com/office/drawing/2014/main" id="{5CE11609-529B-4F63-9CED-7FE7AAE56950}"/>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74C71F8C-9939-4339-8A9F-E810A9009FFE}"/>
              </a:ext>
            </a:extLst>
          </p:cNvPr>
          <p:cNvSpPr>
            <a:spLocks noGrp="1"/>
          </p:cNvSpPr>
          <p:nvPr>
            <p:ph type="sldNum" sz="quarter" idx="12"/>
          </p:nvPr>
        </p:nvSpPr>
        <p:spPr/>
        <p:txBody>
          <a:bodyPr/>
          <a:lstStyle/>
          <a:p>
            <a:fld id="{2EB5B51F-319F-4930-AD90-E66682203F0F}" type="slidenum">
              <a:rPr lang="en-IN" smtClean="0"/>
              <a:t>‹#›</a:t>
            </a:fld>
            <a:endParaRPr lang="en-IN"/>
          </a:p>
        </p:txBody>
      </p:sp>
    </p:spTree>
    <p:extLst>
      <p:ext uri="{BB962C8B-B14F-4D97-AF65-F5344CB8AC3E}">
        <p14:creationId xmlns:p14="http://schemas.microsoft.com/office/powerpoint/2010/main" val="25615308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928961-1341-49AA-A137-B492A1EB330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EE063F92-D3B3-44E9-915F-4D9431FC6F0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EA02BFBF-6110-45AB-BFCE-CD1B0D39AE8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ED2C234-655B-428D-BFFB-53F573FAA1A2}"/>
              </a:ext>
            </a:extLst>
          </p:cNvPr>
          <p:cNvSpPr>
            <a:spLocks noGrp="1"/>
          </p:cNvSpPr>
          <p:nvPr>
            <p:ph type="dt" sz="half" idx="10"/>
          </p:nvPr>
        </p:nvSpPr>
        <p:spPr/>
        <p:txBody>
          <a:bodyPr/>
          <a:lstStyle/>
          <a:p>
            <a:fld id="{E05488B0-7BB3-40AF-B630-67BA2342D3FD}" type="datetimeFigureOut">
              <a:rPr lang="en-IN" smtClean="0"/>
              <a:t>06-02-2022</a:t>
            </a:fld>
            <a:endParaRPr lang="en-IN"/>
          </a:p>
        </p:txBody>
      </p:sp>
      <p:sp>
        <p:nvSpPr>
          <p:cNvPr id="6" name="Footer Placeholder 5">
            <a:extLst>
              <a:ext uri="{FF2B5EF4-FFF2-40B4-BE49-F238E27FC236}">
                <a16:creationId xmlns:a16="http://schemas.microsoft.com/office/drawing/2014/main" id="{751CA0EF-18AF-42CB-8EC1-1F95DF33BDE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B4CF2D1-1B03-48F7-9A1B-6FA29A393D88}"/>
              </a:ext>
            </a:extLst>
          </p:cNvPr>
          <p:cNvSpPr>
            <a:spLocks noGrp="1"/>
          </p:cNvSpPr>
          <p:nvPr>
            <p:ph type="sldNum" sz="quarter" idx="12"/>
          </p:nvPr>
        </p:nvSpPr>
        <p:spPr/>
        <p:txBody>
          <a:bodyPr/>
          <a:lstStyle/>
          <a:p>
            <a:fld id="{2EB5B51F-319F-4930-AD90-E66682203F0F}" type="slidenum">
              <a:rPr lang="en-IN" smtClean="0"/>
              <a:t>‹#›</a:t>
            </a:fld>
            <a:endParaRPr lang="en-IN"/>
          </a:p>
        </p:txBody>
      </p:sp>
    </p:spTree>
    <p:extLst>
      <p:ext uri="{BB962C8B-B14F-4D97-AF65-F5344CB8AC3E}">
        <p14:creationId xmlns:p14="http://schemas.microsoft.com/office/powerpoint/2010/main" val="39924576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5767DD-949C-4D3A-ABA7-6750A4FCA15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6D35DD12-2A9C-4DE9-A74D-082500F6725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7E06490F-3440-45DC-924A-1DB7F9BAAB0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A94856B-FBC7-41C2-9862-30880439F2F9}"/>
              </a:ext>
            </a:extLst>
          </p:cNvPr>
          <p:cNvSpPr>
            <a:spLocks noGrp="1"/>
          </p:cNvSpPr>
          <p:nvPr>
            <p:ph type="dt" sz="half" idx="10"/>
          </p:nvPr>
        </p:nvSpPr>
        <p:spPr/>
        <p:txBody>
          <a:bodyPr/>
          <a:lstStyle/>
          <a:p>
            <a:fld id="{E05488B0-7BB3-40AF-B630-67BA2342D3FD}" type="datetimeFigureOut">
              <a:rPr lang="en-IN" smtClean="0"/>
              <a:t>06-02-2022</a:t>
            </a:fld>
            <a:endParaRPr lang="en-IN"/>
          </a:p>
        </p:txBody>
      </p:sp>
      <p:sp>
        <p:nvSpPr>
          <p:cNvPr id="6" name="Footer Placeholder 5">
            <a:extLst>
              <a:ext uri="{FF2B5EF4-FFF2-40B4-BE49-F238E27FC236}">
                <a16:creationId xmlns:a16="http://schemas.microsoft.com/office/drawing/2014/main" id="{3873C7DC-37EF-43F3-A5E5-EA1492986ED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23060F1-5319-4D7B-BC28-57B83AAA85A2}"/>
              </a:ext>
            </a:extLst>
          </p:cNvPr>
          <p:cNvSpPr>
            <a:spLocks noGrp="1"/>
          </p:cNvSpPr>
          <p:nvPr>
            <p:ph type="sldNum" sz="quarter" idx="12"/>
          </p:nvPr>
        </p:nvSpPr>
        <p:spPr/>
        <p:txBody>
          <a:bodyPr/>
          <a:lstStyle/>
          <a:p>
            <a:fld id="{2EB5B51F-319F-4930-AD90-E66682203F0F}" type="slidenum">
              <a:rPr lang="en-IN" smtClean="0"/>
              <a:t>‹#›</a:t>
            </a:fld>
            <a:endParaRPr lang="en-IN"/>
          </a:p>
        </p:txBody>
      </p:sp>
    </p:spTree>
    <p:extLst>
      <p:ext uri="{BB962C8B-B14F-4D97-AF65-F5344CB8AC3E}">
        <p14:creationId xmlns:p14="http://schemas.microsoft.com/office/powerpoint/2010/main" val="3056699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78696EE-16FE-402F-97A5-5AD68D6C57D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7BB0F47-C378-46CF-94CC-3602AA17651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1F475E9-ABE7-4ADF-8E87-9B85ACF9B66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05488B0-7BB3-40AF-B630-67BA2342D3FD}" type="datetimeFigureOut">
              <a:rPr lang="en-IN" smtClean="0"/>
              <a:t>06-02-2022</a:t>
            </a:fld>
            <a:endParaRPr lang="en-IN"/>
          </a:p>
        </p:txBody>
      </p:sp>
      <p:sp>
        <p:nvSpPr>
          <p:cNvPr id="5" name="Footer Placeholder 4">
            <a:extLst>
              <a:ext uri="{FF2B5EF4-FFF2-40B4-BE49-F238E27FC236}">
                <a16:creationId xmlns:a16="http://schemas.microsoft.com/office/drawing/2014/main" id="{58E8B3E8-788B-461A-A753-7CF93A75D0A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A0255025-B0D3-4CEB-BE65-23DAFEB54C9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EB5B51F-319F-4930-AD90-E66682203F0F}" type="slidenum">
              <a:rPr lang="en-IN" smtClean="0"/>
              <a:t>‹#›</a:t>
            </a:fld>
            <a:endParaRPr lang="en-IN"/>
          </a:p>
        </p:txBody>
      </p:sp>
    </p:spTree>
    <p:extLst>
      <p:ext uri="{BB962C8B-B14F-4D97-AF65-F5344CB8AC3E}">
        <p14:creationId xmlns:p14="http://schemas.microsoft.com/office/powerpoint/2010/main" val="17025434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5.JPG"/></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7.JPG"/></Relationships>
</file>

<file path=ppt/slides/_rels/slide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9.JPG"/><Relationship Id="rId4" Type="http://schemas.openxmlformats.org/officeDocument/2006/relationships/image" Target="../media/image8.JPG"/></Relationships>
</file>

<file path=ppt/slides/_rels/slide1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1.JPG"/></Relationships>
</file>

<file path=ppt/slides/_rels/slide1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2.JPG"/></Relationships>
</file>

<file path=ppt/slides/_rels/slide1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14.JPG"/><Relationship Id="rId4" Type="http://schemas.openxmlformats.org/officeDocument/2006/relationships/image" Target="../media/image13.JPG"/></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16.JPG"/><Relationship Id="rId4" Type="http://schemas.openxmlformats.org/officeDocument/2006/relationships/image" Target="../media/image15.JPG"/></Relationships>
</file>

<file path=ppt/slides/_rels/slide2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F881034-A9D5-4324-86DF-952806BAC1BE}"/>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Lst>
          </a:blip>
          <a:stretch>
            <a:fillRect/>
          </a:stretch>
        </p:blipFill>
        <p:spPr>
          <a:xfrm>
            <a:off x="0" y="-975"/>
            <a:ext cx="12192000" cy="6858975"/>
          </a:xfrm>
          <a:prstGeom prst="rect">
            <a:avLst/>
          </a:prstGeom>
        </p:spPr>
      </p:pic>
      <p:sp>
        <p:nvSpPr>
          <p:cNvPr id="6" name="Title 5">
            <a:extLst>
              <a:ext uri="{FF2B5EF4-FFF2-40B4-BE49-F238E27FC236}">
                <a16:creationId xmlns:a16="http://schemas.microsoft.com/office/drawing/2014/main" id="{B4BA067A-3822-40DB-A87D-E7236D26D2F3}"/>
              </a:ext>
            </a:extLst>
          </p:cNvPr>
          <p:cNvSpPr>
            <a:spLocks noGrp="1"/>
          </p:cNvSpPr>
          <p:nvPr>
            <p:ph type="ctrTitle"/>
          </p:nvPr>
        </p:nvSpPr>
        <p:spPr>
          <a:xfrm>
            <a:off x="804909" y="3968319"/>
            <a:ext cx="6394882" cy="1698918"/>
          </a:xfrm>
        </p:spPr>
        <p:txBody>
          <a:bodyPr>
            <a:normAutofit fontScale="90000"/>
          </a:bodyPr>
          <a:lstStyle/>
          <a:p>
            <a:r>
              <a:rPr lang="en-IN" i="0" dirty="0">
                <a:solidFill>
                  <a:schemeClr val="bg1"/>
                </a:solidFill>
                <a:effectLst/>
                <a:latin typeface="Algerian" panose="04020705040A02060702" pitchFamily="82" charset="0"/>
              </a:rPr>
              <a:t>Convolutional</a:t>
            </a:r>
            <a:br>
              <a:rPr lang="en-IN" b="1" i="0" dirty="0">
                <a:solidFill>
                  <a:srgbClr val="292929"/>
                </a:solidFill>
                <a:effectLst/>
                <a:latin typeface="sohne"/>
              </a:rPr>
            </a:br>
            <a:r>
              <a:rPr lang="en-US" dirty="0">
                <a:solidFill>
                  <a:schemeClr val="bg1"/>
                </a:solidFill>
                <a:latin typeface="Algerian" panose="04020705040A02060702" pitchFamily="82" charset="0"/>
              </a:rPr>
              <a:t> Neural Network</a:t>
            </a:r>
            <a:endParaRPr lang="en-IN" dirty="0">
              <a:solidFill>
                <a:schemeClr val="bg1"/>
              </a:solidFill>
              <a:latin typeface="Algerian" panose="04020705040A02060702" pitchFamily="82" charset="0"/>
            </a:endParaRPr>
          </a:p>
        </p:txBody>
      </p:sp>
    </p:spTree>
    <p:extLst>
      <p:ext uri="{BB962C8B-B14F-4D97-AF65-F5344CB8AC3E}">
        <p14:creationId xmlns:p14="http://schemas.microsoft.com/office/powerpoint/2010/main" val="36192511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F881034-A9D5-4324-86DF-952806BAC1BE}"/>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Lst>
          </a:blip>
          <a:stretch>
            <a:fillRect/>
          </a:stretch>
        </p:blipFill>
        <p:spPr>
          <a:xfrm>
            <a:off x="-22196" y="0"/>
            <a:ext cx="12192000" cy="6858975"/>
          </a:xfrm>
          <a:prstGeom prst="rect">
            <a:avLst/>
          </a:prstGeom>
        </p:spPr>
      </p:pic>
      <p:sp>
        <p:nvSpPr>
          <p:cNvPr id="7" name="TextBox 6">
            <a:extLst>
              <a:ext uri="{FF2B5EF4-FFF2-40B4-BE49-F238E27FC236}">
                <a16:creationId xmlns:a16="http://schemas.microsoft.com/office/drawing/2014/main" id="{444F7664-AB6F-40B1-B02B-47B61F4B97A1}"/>
              </a:ext>
            </a:extLst>
          </p:cNvPr>
          <p:cNvSpPr txBox="1"/>
          <p:nvPr/>
        </p:nvSpPr>
        <p:spPr>
          <a:xfrm>
            <a:off x="0" y="-975"/>
            <a:ext cx="5708341" cy="646331"/>
          </a:xfrm>
          <a:prstGeom prst="rect">
            <a:avLst/>
          </a:prstGeom>
          <a:noFill/>
        </p:spPr>
        <p:txBody>
          <a:bodyPr wrap="square" rtlCol="0">
            <a:spAutoFit/>
          </a:bodyPr>
          <a:lstStyle/>
          <a:p>
            <a:r>
              <a:rPr lang="en-US" sz="3600" dirty="0">
                <a:solidFill>
                  <a:schemeClr val="bg1"/>
                </a:solidFill>
                <a:latin typeface="Agency FB" panose="020B0503020202020204" pitchFamily="34" charset="0"/>
              </a:rPr>
              <a:t>Working of CNN</a:t>
            </a:r>
            <a:endParaRPr lang="en-IN" sz="3600" dirty="0">
              <a:solidFill>
                <a:schemeClr val="bg1"/>
              </a:solidFill>
              <a:latin typeface="Agency FB" panose="020B0503020202020204" pitchFamily="34" charset="0"/>
            </a:endParaRPr>
          </a:p>
        </p:txBody>
      </p:sp>
      <p:cxnSp>
        <p:nvCxnSpPr>
          <p:cNvPr id="10" name="Straight Connector 9">
            <a:extLst>
              <a:ext uri="{FF2B5EF4-FFF2-40B4-BE49-F238E27FC236}">
                <a16:creationId xmlns:a16="http://schemas.microsoft.com/office/drawing/2014/main" id="{44046D91-887E-476E-8580-EAD418C5EF8B}"/>
              </a:ext>
            </a:extLst>
          </p:cNvPr>
          <p:cNvCxnSpPr/>
          <p:nvPr/>
        </p:nvCxnSpPr>
        <p:spPr>
          <a:xfrm>
            <a:off x="63623" y="757317"/>
            <a:ext cx="1206475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99534548-EEB7-4623-830C-D9313D6D9E0A}"/>
              </a:ext>
            </a:extLst>
          </p:cNvPr>
          <p:cNvSpPr txBox="1"/>
          <p:nvPr/>
        </p:nvSpPr>
        <p:spPr>
          <a:xfrm>
            <a:off x="257452" y="1020931"/>
            <a:ext cx="3036164" cy="800219"/>
          </a:xfrm>
          <a:prstGeom prst="rect">
            <a:avLst/>
          </a:prstGeom>
          <a:noFill/>
        </p:spPr>
        <p:txBody>
          <a:bodyPr wrap="square" rtlCol="0">
            <a:spAutoFit/>
          </a:bodyPr>
          <a:lstStyle/>
          <a:p>
            <a:r>
              <a:rPr lang="en-US" sz="2800" b="1" dirty="0">
                <a:solidFill>
                  <a:schemeClr val="bg1"/>
                </a:solidFill>
                <a:latin typeface="Georgia" panose="02040502050405020303" pitchFamily="18" charset="0"/>
              </a:rPr>
              <a:t>Convolutional</a:t>
            </a:r>
          </a:p>
          <a:p>
            <a:endParaRPr lang="en-IN" dirty="0"/>
          </a:p>
        </p:txBody>
      </p:sp>
      <p:sp>
        <p:nvSpPr>
          <p:cNvPr id="3" name="TextBox 2">
            <a:extLst>
              <a:ext uri="{FF2B5EF4-FFF2-40B4-BE49-F238E27FC236}">
                <a16:creationId xmlns:a16="http://schemas.microsoft.com/office/drawing/2014/main" id="{1D930C50-ACD4-452F-999A-393274B90BBF}"/>
              </a:ext>
            </a:extLst>
          </p:cNvPr>
          <p:cNvSpPr txBox="1"/>
          <p:nvPr/>
        </p:nvSpPr>
        <p:spPr>
          <a:xfrm>
            <a:off x="674703" y="1624614"/>
            <a:ext cx="9259410" cy="400110"/>
          </a:xfrm>
          <a:prstGeom prst="rect">
            <a:avLst/>
          </a:prstGeom>
          <a:noFill/>
        </p:spPr>
        <p:txBody>
          <a:bodyPr wrap="square" rtlCol="0">
            <a:spAutoFit/>
          </a:bodyPr>
          <a:lstStyle/>
          <a:p>
            <a:pPr algn="l"/>
            <a:r>
              <a:rPr lang="en-IN" sz="2000" b="1" i="0" dirty="0">
                <a:solidFill>
                  <a:schemeClr val="bg1"/>
                </a:solidFill>
                <a:effectLst/>
                <a:latin typeface="Georgia" panose="02040502050405020303" pitchFamily="18" charset="0"/>
              </a:rPr>
              <a:t>Convolutional kernels:</a:t>
            </a:r>
          </a:p>
        </p:txBody>
      </p:sp>
      <p:pic>
        <p:nvPicPr>
          <p:cNvPr id="6" name="Picture 5">
            <a:extLst>
              <a:ext uri="{FF2B5EF4-FFF2-40B4-BE49-F238E27FC236}">
                <a16:creationId xmlns:a16="http://schemas.microsoft.com/office/drawing/2014/main" id="{EA1B7D4B-BA98-46D2-91CB-235020AEDAA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18082" y="2024724"/>
            <a:ext cx="8655727" cy="4257355"/>
          </a:xfrm>
          <a:prstGeom prst="rect">
            <a:avLst/>
          </a:prstGeom>
        </p:spPr>
      </p:pic>
    </p:spTree>
    <p:extLst>
      <p:ext uri="{BB962C8B-B14F-4D97-AF65-F5344CB8AC3E}">
        <p14:creationId xmlns:p14="http://schemas.microsoft.com/office/powerpoint/2010/main" val="157820565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F881034-A9D5-4324-86DF-952806BAC1BE}"/>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Lst>
          </a:blip>
          <a:stretch>
            <a:fillRect/>
          </a:stretch>
        </p:blipFill>
        <p:spPr>
          <a:xfrm>
            <a:off x="-22196" y="0"/>
            <a:ext cx="12192000" cy="6858975"/>
          </a:xfrm>
          <a:prstGeom prst="rect">
            <a:avLst/>
          </a:prstGeom>
        </p:spPr>
      </p:pic>
      <p:sp>
        <p:nvSpPr>
          <p:cNvPr id="7" name="TextBox 6">
            <a:extLst>
              <a:ext uri="{FF2B5EF4-FFF2-40B4-BE49-F238E27FC236}">
                <a16:creationId xmlns:a16="http://schemas.microsoft.com/office/drawing/2014/main" id="{444F7664-AB6F-40B1-B02B-47B61F4B97A1}"/>
              </a:ext>
            </a:extLst>
          </p:cNvPr>
          <p:cNvSpPr txBox="1"/>
          <p:nvPr/>
        </p:nvSpPr>
        <p:spPr>
          <a:xfrm>
            <a:off x="0" y="-975"/>
            <a:ext cx="5708341" cy="646331"/>
          </a:xfrm>
          <a:prstGeom prst="rect">
            <a:avLst/>
          </a:prstGeom>
          <a:noFill/>
        </p:spPr>
        <p:txBody>
          <a:bodyPr wrap="square" rtlCol="0">
            <a:spAutoFit/>
          </a:bodyPr>
          <a:lstStyle/>
          <a:p>
            <a:r>
              <a:rPr lang="en-US" sz="3600" dirty="0">
                <a:solidFill>
                  <a:schemeClr val="bg1"/>
                </a:solidFill>
                <a:latin typeface="Agency FB" panose="020B0503020202020204" pitchFamily="34" charset="0"/>
              </a:rPr>
              <a:t>Working of CNN</a:t>
            </a:r>
            <a:endParaRPr lang="en-IN" sz="3600" dirty="0">
              <a:solidFill>
                <a:schemeClr val="bg1"/>
              </a:solidFill>
              <a:latin typeface="Agency FB" panose="020B0503020202020204" pitchFamily="34" charset="0"/>
            </a:endParaRPr>
          </a:p>
        </p:txBody>
      </p:sp>
      <p:cxnSp>
        <p:nvCxnSpPr>
          <p:cNvPr id="10" name="Straight Connector 9">
            <a:extLst>
              <a:ext uri="{FF2B5EF4-FFF2-40B4-BE49-F238E27FC236}">
                <a16:creationId xmlns:a16="http://schemas.microsoft.com/office/drawing/2014/main" id="{44046D91-887E-476E-8580-EAD418C5EF8B}"/>
              </a:ext>
            </a:extLst>
          </p:cNvPr>
          <p:cNvCxnSpPr/>
          <p:nvPr/>
        </p:nvCxnSpPr>
        <p:spPr>
          <a:xfrm>
            <a:off x="63623" y="757317"/>
            <a:ext cx="1206475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99534548-EEB7-4623-830C-D9313D6D9E0A}"/>
              </a:ext>
            </a:extLst>
          </p:cNvPr>
          <p:cNvSpPr txBox="1"/>
          <p:nvPr/>
        </p:nvSpPr>
        <p:spPr>
          <a:xfrm>
            <a:off x="257452" y="1020931"/>
            <a:ext cx="3036164" cy="523220"/>
          </a:xfrm>
          <a:prstGeom prst="rect">
            <a:avLst/>
          </a:prstGeom>
          <a:noFill/>
        </p:spPr>
        <p:txBody>
          <a:bodyPr wrap="square" rtlCol="0">
            <a:spAutoFit/>
          </a:bodyPr>
          <a:lstStyle/>
          <a:p>
            <a:r>
              <a:rPr lang="en-US" sz="2800" b="1" dirty="0">
                <a:solidFill>
                  <a:schemeClr val="bg1"/>
                </a:solidFill>
                <a:latin typeface="Georgia" panose="02040502050405020303" pitchFamily="18" charset="0"/>
              </a:rPr>
              <a:t>Padding </a:t>
            </a:r>
            <a:endParaRPr lang="en-IN" dirty="0"/>
          </a:p>
        </p:txBody>
      </p:sp>
      <p:sp>
        <p:nvSpPr>
          <p:cNvPr id="3" name="TextBox 2">
            <a:extLst>
              <a:ext uri="{FF2B5EF4-FFF2-40B4-BE49-F238E27FC236}">
                <a16:creationId xmlns:a16="http://schemas.microsoft.com/office/drawing/2014/main" id="{1D930C50-ACD4-452F-999A-393274B90BBF}"/>
              </a:ext>
            </a:extLst>
          </p:cNvPr>
          <p:cNvSpPr txBox="1"/>
          <p:nvPr/>
        </p:nvSpPr>
        <p:spPr>
          <a:xfrm>
            <a:off x="674703" y="1624614"/>
            <a:ext cx="9259410" cy="2554545"/>
          </a:xfrm>
          <a:prstGeom prst="rect">
            <a:avLst/>
          </a:prstGeom>
          <a:noFill/>
        </p:spPr>
        <p:txBody>
          <a:bodyPr wrap="square" rtlCol="0">
            <a:spAutoFit/>
          </a:bodyPr>
          <a:lstStyle/>
          <a:p>
            <a:pPr algn="l"/>
            <a:r>
              <a:rPr lang="en-US" sz="2000" dirty="0">
                <a:solidFill>
                  <a:schemeClr val="bg1"/>
                </a:solidFill>
                <a:latin typeface="Georgia" panose="02040502050405020303" pitchFamily="18" charset="0"/>
              </a:rPr>
              <a:t>In normal convolution we can apply filter to pixel of  image but edge pixel are not use in more calculation so data loss happen </a:t>
            </a:r>
          </a:p>
          <a:p>
            <a:pPr algn="l"/>
            <a:endParaRPr lang="en-US" sz="2000" dirty="0">
              <a:solidFill>
                <a:schemeClr val="bg1"/>
              </a:solidFill>
              <a:latin typeface="Georgia" panose="02040502050405020303" pitchFamily="18" charset="0"/>
            </a:endParaRPr>
          </a:p>
          <a:p>
            <a:pPr algn="l"/>
            <a:r>
              <a:rPr lang="en-US" sz="2000" dirty="0">
                <a:solidFill>
                  <a:schemeClr val="bg1"/>
                </a:solidFill>
                <a:latin typeface="Georgia" panose="02040502050405020303" pitchFamily="18" charset="0"/>
              </a:rPr>
              <a:t>If we apply 3 X 3 filter matrix to 8 X 8 pixel matrix then then we get data of  </a:t>
            </a:r>
          </a:p>
          <a:p>
            <a:pPr algn="l"/>
            <a:r>
              <a:rPr lang="en-US" sz="2000" dirty="0">
                <a:solidFill>
                  <a:schemeClr val="bg1"/>
                </a:solidFill>
                <a:latin typeface="Georgia" panose="02040502050405020303" pitchFamily="18" charset="0"/>
              </a:rPr>
              <a:t>6 X 6 matrix so data loss, to reduce data loss we use padding concept </a:t>
            </a:r>
          </a:p>
          <a:p>
            <a:pPr algn="l"/>
            <a:r>
              <a:rPr lang="en-US" sz="2000" dirty="0">
                <a:solidFill>
                  <a:schemeClr val="bg1"/>
                </a:solidFill>
                <a:latin typeface="Georgia" panose="02040502050405020303" pitchFamily="18" charset="0"/>
              </a:rPr>
              <a:t>In padding concept we add one pixel around outside of data</a:t>
            </a:r>
          </a:p>
          <a:p>
            <a:pPr algn="l"/>
            <a:endParaRPr lang="en-US" sz="2000" dirty="0">
              <a:solidFill>
                <a:schemeClr val="bg1"/>
              </a:solidFill>
              <a:latin typeface="Georgia" panose="02040502050405020303" pitchFamily="18" charset="0"/>
            </a:endParaRPr>
          </a:p>
          <a:p>
            <a:pPr algn="l"/>
            <a:r>
              <a:rPr lang="en-US" sz="2000" dirty="0">
                <a:solidFill>
                  <a:schemeClr val="bg1"/>
                </a:solidFill>
                <a:latin typeface="Georgia" panose="02040502050405020303" pitchFamily="18" charset="0"/>
              </a:rPr>
              <a:t>For 5X5 matric it become 2 pixel (formula is floor(filter/2))</a:t>
            </a:r>
          </a:p>
        </p:txBody>
      </p:sp>
      <p:sp>
        <p:nvSpPr>
          <p:cNvPr id="8" name="TextBox 7">
            <a:extLst>
              <a:ext uri="{FF2B5EF4-FFF2-40B4-BE49-F238E27FC236}">
                <a16:creationId xmlns:a16="http://schemas.microsoft.com/office/drawing/2014/main" id="{0352BE44-BBD9-4CE2-9EFB-B6042C552383}"/>
              </a:ext>
            </a:extLst>
          </p:cNvPr>
          <p:cNvSpPr txBox="1"/>
          <p:nvPr/>
        </p:nvSpPr>
        <p:spPr>
          <a:xfrm>
            <a:off x="674703" y="4626515"/>
            <a:ext cx="6862439" cy="1908215"/>
          </a:xfrm>
          <a:prstGeom prst="rect">
            <a:avLst/>
          </a:prstGeom>
          <a:noFill/>
        </p:spPr>
        <p:txBody>
          <a:bodyPr wrap="square" rtlCol="0">
            <a:spAutoFit/>
          </a:bodyPr>
          <a:lstStyle/>
          <a:p>
            <a:r>
              <a:rPr lang="en-US" sz="2000" b="0" i="0" kern="1200" dirty="0">
                <a:solidFill>
                  <a:srgbClr val="FFFFFF"/>
                </a:solidFill>
                <a:effectLst/>
                <a:latin typeface="Georgia" panose="02040502050405020303" pitchFamily="18" charset="0"/>
                <a:ea typeface="+mn-ea"/>
                <a:cs typeface="+mn-cs"/>
              </a:rPr>
              <a:t>Two type of padding :</a:t>
            </a:r>
          </a:p>
          <a:p>
            <a:endParaRPr lang="en-US" sz="2400" b="0" i="0" kern="1200" dirty="0">
              <a:solidFill>
                <a:schemeClr val="bg1"/>
              </a:solidFill>
              <a:effectLst/>
              <a:latin typeface="Georgia" panose="02040502050405020303" pitchFamily="18" charset="0"/>
            </a:endParaRPr>
          </a:p>
          <a:p>
            <a:pPr lvl="1">
              <a:buFont typeface="Arial" panose="020B0604020202020204" pitchFamily="34" charset="0"/>
              <a:buChar char="•"/>
            </a:pPr>
            <a:r>
              <a:rPr lang="en-US" b="0" i="0" dirty="0">
                <a:solidFill>
                  <a:schemeClr val="bg1"/>
                </a:solidFill>
                <a:effectLst/>
                <a:latin typeface="Georgia" panose="02040502050405020303" pitchFamily="18" charset="0"/>
              </a:rPr>
              <a:t>Padding with zero value pixels :- padding pixel fill by zeros</a:t>
            </a:r>
          </a:p>
          <a:p>
            <a:pPr lvl="1">
              <a:buFont typeface="Arial" panose="020B0604020202020204" pitchFamily="34" charset="0"/>
              <a:buChar char="•"/>
            </a:pPr>
            <a:r>
              <a:rPr lang="en-US" b="0" i="0" dirty="0">
                <a:solidFill>
                  <a:schemeClr val="bg1"/>
                </a:solidFill>
                <a:effectLst/>
                <a:latin typeface="Georgia" panose="02040502050405020303" pitchFamily="18" charset="0"/>
              </a:rPr>
              <a:t>Reflection padding :- padding pixel fill by according to neighbor </a:t>
            </a:r>
            <a:endParaRPr lang="en-IN" dirty="0">
              <a:solidFill>
                <a:schemeClr val="bg1"/>
              </a:solidFill>
              <a:effectLst/>
              <a:latin typeface="Georgia" panose="02040502050405020303" pitchFamily="18" charset="0"/>
            </a:endParaRPr>
          </a:p>
          <a:p>
            <a:pPr algn="l"/>
            <a:endParaRPr lang="en-US" sz="2000" b="0" i="0" dirty="0">
              <a:solidFill>
                <a:schemeClr val="bg1"/>
              </a:solidFill>
              <a:effectLst/>
              <a:latin typeface="Georgia" panose="02040502050405020303" pitchFamily="18" charset="0"/>
            </a:endParaRPr>
          </a:p>
        </p:txBody>
      </p:sp>
      <p:pic>
        <p:nvPicPr>
          <p:cNvPr id="9" name="Picture 8">
            <a:extLst>
              <a:ext uri="{FF2B5EF4-FFF2-40B4-BE49-F238E27FC236}">
                <a16:creationId xmlns:a16="http://schemas.microsoft.com/office/drawing/2014/main" id="{247455BD-70DD-472B-8AED-DF49CF323F7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22101" y="3178206"/>
            <a:ext cx="3081014" cy="2767712"/>
          </a:xfrm>
          <a:prstGeom prst="rect">
            <a:avLst/>
          </a:prstGeom>
        </p:spPr>
      </p:pic>
    </p:spTree>
    <p:extLst>
      <p:ext uri="{BB962C8B-B14F-4D97-AF65-F5344CB8AC3E}">
        <p14:creationId xmlns:p14="http://schemas.microsoft.com/office/powerpoint/2010/main" val="244062700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F881034-A9D5-4324-86DF-952806BAC1BE}"/>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Lst>
          </a:blip>
          <a:stretch>
            <a:fillRect/>
          </a:stretch>
        </p:blipFill>
        <p:spPr>
          <a:xfrm>
            <a:off x="-22196" y="0"/>
            <a:ext cx="12192000" cy="6858975"/>
          </a:xfrm>
          <a:prstGeom prst="rect">
            <a:avLst/>
          </a:prstGeom>
        </p:spPr>
      </p:pic>
      <p:sp>
        <p:nvSpPr>
          <p:cNvPr id="7" name="TextBox 6">
            <a:extLst>
              <a:ext uri="{FF2B5EF4-FFF2-40B4-BE49-F238E27FC236}">
                <a16:creationId xmlns:a16="http://schemas.microsoft.com/office/drawing/2014/main" id="{444F7664-AB6F-40B1-B02B-47B61F4B97A1}"/>
              </a:ext>
            </a:extLst>
          </p:cNvPr>
          <p:cNvSpPr txBox="1"/>
          <p:nvPr/>
        </p:nvSpPr>
        <p:spPr>
          <a:xfrm>
            <a:off x="0" y="-975"/>
            <a:ext cx="5708341" cy="646331"/>
          </a:xfrm>
          <a:prstGeom prst="rect">
            <a:avLst/>
          </a:prstGeom>
          <a:noFill/>
        </p:spPr>
        <p:txBody>
          <a:bodyPr wrap="square" rtlCol="0">
            <a:spAutoFit/>
          </a:bodyPr>
          <a:lstStyle/>
          <a:p>
            <a:r>
              <a:rPr lang="en-US" sz="3600" dirty="0">
                <a:solidFill>
                  <a:schemeClr val="bg1"/>
                </a:solidFill>
                <a:latin typeface="Agency FB" panose="020B0503020202020204" pitchFamily="34" charset="0"/>
              </a:rPr>
              <a:t>Working of CNN</a:t>
            </a:r>
            <a:endParaRPr lang="en-IN" sz="3600" dirty="0">
              <a:solidFill>
                <a:schemeClr val="bg1"/>
              </a:solidFill>
              <a:latin typeface="Agency FB" panose="020B0503020202020204" pitchFamily="34" charset="0"/>
            </a:endParaRPr>
          </a:p>
        </p:txBody>
      </p:sp>
      <p:cxnSp>
        <p:nvCxnSpPr>
          <p:cNvPr id="10" name="Straight Connector 9">
            <a:extLst>
              <a:ext uri="{FF2B5EF4-FFF2-40B4-BE49-F238E27FC236}">
                <a16:creationId xmlns:a16="http://schemas.microsoft.com/office/drawing/2014/main" id="{44046D91-887E-476E-8580-EAD418C5EF8B}"/>
              </a:ext>
            </a:extLst>
          </p:cNvPr>
          <p:cNvCxnSpPr/>
          <p:nvPr/>
        </p:nvCxnSpPr>
        <p:spPr>
          <a:xfrm>
            <a:off x="63623" y="757317"/>
            <a:ext cx="1206475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99534548-EEB7-4623-830C-D9313D6D9E0A}"/>
              </a:ext>
            </a:extLst>
          </p:cNvPr>
          <p:cNvSpPr txBox="1"/>
          <p:nvPr/>
        </p:nvSpPr>
        <p:spPr>
          <a:xfrm>
            <a:off x="257451" y="1020931"/>
            <a:ext cx="6107838" cy="461665"/>
          </a:xfrm>
          <a:prstGeom prst="rect">
            <a:avLst/>
          </a:prstGeom>
          <a:noFill/>
        </p:spPr>
        <p:txBody>
          <a:bodyPr wrap="square" rtlCol="0">
            <a:spAutoFit/>
          </a:bodyPr>
          <a:lstStyle/>
          <a:p>
            <a:r>
              <a:rPr lang="en-IN" sz="2400" b="1" kern="1200" dirty="0">
                <a:solidFill>
                  <a:srgbClr val="FFFFFF"/>
                </a:solidFill>
                <a:effectLst/>
                <a:latin typeface="Georgia" panose="02040502050405020303" pitchFamily="18" charset="0"/>
                <a:ea typeface="+mn-ea"/>
                <a:cs typeface="+mn-cs"/>
              </a:rPr>
              <a:t>Rectified Linear Unit </a:t>
            </a:r>
            <a:r>
              <a:rPr lang="en-US" sz="2400" b="1" kern="1200" dirty="0">
                <a:solidFill>
                  <a:srgbClr val="FFFFFF"/>
                </a:solidFill>
                <a:effectLst/>
                <a:latin typeface="Georgia" panose="02040502050405020303" pitchFamily="18" charset="0"/>
                <a:ea typeface="+mn-ea"/>
                <a:cs typeface="+mn-cs"/>
              </a:rPr>
              <a:t>(</a:t>
            </a:r>
            <a:r>
              <a:rPr lang="en-US" sz="2400" b="1" kern="1200" dirty="0" err="1">
                <a:solidFill>
                  <a:srgbClr val="FFFFFF"/>
                </a:solidFill>
                <a:effectLst/>
                <a:latin typeface="Georgia" panose="02040502050405020303" pitchFamily="18" charset="0"/>
                <a:ea typeface="+mn-ea"/>
                <a:cs typeface="+mn-cs"/>
              </a:rPr>
              <a:t>ReLU</a:t>
            </a:r>
            <a:r>
              <a:rPr lang="en-US" sz="2400" b="1" kern="1200" dirty="0">
                <a:solidFill>
                  <a:srgbClr val="FFFFFF"/>
                </a:solidFill>
                <a:effectLst/>
                <a:latin typeface="Georgia" panose="02040502050405020303" pitchFamily="18" charset="0"/>
                <a:ea typeface="+mn-ea"/>
                <a:cs typeface="+mn-cs"/>
              </a:rPr>
              <a:t>) Layer</a:t>
            </a:r>
          </a:p>
        </p:txBody>
      </p:sp>
      <p:sp>
        <p:nvSpPr>
          <p:cNvPr id="3" name="TextBox 2">
            <a:extLst>
              <a:ext uri="{FF2B5EF4-FFF2-40B4-BE49-F238E27FC236}">
                <a16:creationId xmlns:a16="http://schemas.microsoft.com/office/drawing/2014/main" id="{1D930C50-ACD4-452F-999A-393274B90BBF}"/>
              </a:ext>
            </a:extLst>
          </p:cNvPr>
          <p:cNvSpPr txBox="1"/>
          <p:nvPr/>
        </p:nvSpPr>
        <p:spPr>
          <a:xfrm>
            <a:off x="674703" y="1624614"/>
            <a:ext cx="9259410" cy="707886"/>
          </a:xfrm>
          <a:prstGeom prst="rect">
            <a:avLst/>
          </a:prstGeom>
          <a:noFill/>
        </p:spPr>
        <p:txBody>
          <a:bodyPr wrap="square" rtlCol="0">
            <a:spAutoFit/>
          </a:bodyPr>
          <a:lstStyle/>
          <a:p>
            <a:pPr algn="l"/>
            <a:r>
              <a:rPr lang="en-US" sz="2000" b="0" i="0" dirty="0">
                <a:solidFill>
                  <a:schemeClr val="bg1"/>
                </a:solidFill>
                <a:effectLst/>
                <a:latin typeface="Georgia" panose="02040502050405020303" pitchFamily="18" charset="0"/>
              </a:rPr>
              <a:t>In this layer, we remove every negative value from the filtered images and replaces them with zeros.</a:t>
            </a:r>
            <a:endParaRPr lang="en-US" sz="2000" dirty="0">
              <a:solidFill>
                <a:schemeClr val="bg1"/>
              </a:solidFill>
              <a:latin typeface="Georgia" panose="02040502050405020303" pitchFamily="18" charset="0"/>
            </a:endParaRPr>
          </a:p>
        </p:txBody>
      </p:sp>
      <p:sp>
        <p:nvSpPr>
          <p:cNvPr id="8" name="TextBox 7">
            <a:extLst>
              <a:ext uri="{FF2B5EF4-FFF2-40B4-BE49-F238E27FC236}">
                <a16:creationId xmlns:a16="http://schemas.microsoft.com/office/drawing/2014/main" id="{0352BE44-BBD9-4CE2-9EFB-B6042C552383}"/>
              </a:ext>
            </a:extLst>
          </p:cNvPr>
          <p:cNvSpPr txBox="1"/>
          <p:nvPr/>
        </p:nvSpPr>
        <p:spPr>
          <a:xfrm>
            <a:off x="674703" y="2474518"/>
            <a:ext cx="8407153" cy="1323439"/>
          </a:xfrm>
          <a:prstGeom prst="rect">
            <a:avLst/>
          </a:prstGeom>
          <a:noFill/>
        </p:spPr>
        <p:txBody>
          <a:bodyPr wrap="square" rtlCol="0">
            <a:spAutoFit/>
          </a:bodyPr>
          <a:lstStyle/>
          <a:p>
            <a:r>
              <a:rPr lang="en-US" sz="2000" i="0" dirty="0">
                <a:solidFill>
                  <a:schemeClr val="bg1"/>
                </a:solidFill>
                <a:effectLst/>
                <a:latin typeface="Georgia" panose="02040502050405020303" pitchFamily="18" charset="0"/>
              </a:rPr>
              <a:t>Rectified Linear unit transform functions only activates a node if the input is above a certain quantity. While the data is below zero, the output is zero, but when the information rises above a threshold. It has a linear relationship with the dependent variable.</a:t>
            </a:r>
          </a:p>
        </p:txBody>
      </p:sp>
      <p:pic>
        <p:nvPicPr>
          <p:cNvPr id="6" name="Picture 5">
            <a:extLst>
              <a:ext uri="{FF2B5EF4-FFF2-40B4-BE49-F238E27FC236}">
                <a16:creationId xmlns:a16="http://schemas.microsoft.com/office/drawing/2014/main" id="{A4E13FB1-B4EC-431A-B256-BF7B1FCF4AF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6343" y="3870664"/>
            <a:ext cx="8797770" cy="2612402"/>
          </a:xfrm>
          <a:prstGeom prst="rect">
            <a:avLst/>
          </a:prstGeom>
        </p:spPr>
      </p:pic>
    </p:spTree>
    <p:extLst>
      <p:ext uri="{BB962C8B-B14F-4D97-AF65-F5344CB8AC3E}">
        <p14:creationId xmlns:p14="http://schemas.microsoft.com/office/powerpoint/2010/main" val="20819858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F881034-A9D5-4324-86DF-952806BAC1BE}"/>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Lst>
          </a:blip>
          <a:stretch>
            <a:fillRect/>
          </a:stretch>
        </p:blipFill>
        <p:spPr>
          <a:xfrm>
            <a:off x="0" y="-975"/>
            <a:ext cx="12192000" cy="6858975"/>
          </a:xfrm>
          <a:prstGeom prst="rect">
            <a:avLst/>
          </a:prstGeom>
        </p:spPr>
      </p:pic>
      <p:sp>
        <p:nvSpPr>
          <p:cNvPr id="7" name="TextBox 6">
            <a:extLst>
              <a:ext uri="{FF2B5EF4-FFF2-40B4-BE49-F238E27FC236}">
                <a16:creationId xmlns:a16="http://schemas.microsoft.com/office/drawing/2014/main" id="{444F7664-AB6F-40B1-B02B-47B61F4B97A1}"/>
              </a:ext>
            </a:extLst>
          </p:cNvPr>
          <p:cNvSpPr txBox="1"/>
          <p:nvPr/>
        </p:nvSpPr>
        <p:spPr>
          <a:xfrm>
            <a:off x="0" y="-975"/>
            <a:ext cx="5708341" cy="646331"/>
          </a:xfrm>
          <a:prstGeom prst="rect">
            <a:avLst/>
          </a:prstGeom>
          <a:noFill/>
        </p:spPr>
        <p:txBody>
          <a:bodyPr wrap="square" rtlCol="0">
            <a:spAutoFit/>
          </a:bodyPr>
          <a:lstStyle/>
          <a:p>
            <a:r>
              <a:rPr lang="en-US" sz="3600" dirty="0">
                <a:solidFill>
                  <a:schemeClr val="bg1"/>
                </a:solidFill>
                <a:latin typeface="Agency FB" panose="020B0503020202020204" pitchFamily="34" charset="0"/>
              </a:rPr>
              <a:t>Working of CNN</a:t>
            </a:r>
            <a:endParaRPr lang="en-IN" sz="3600" dirty="0">
              <a:solidFill>
                <a:schemeClr val="bg1"/>
              </a:solidFill>
              <a:latin typeface="Agency FB" panose="020B0503020202020204" pitchFamily="34" charset="0"/>
            </a:endParaRPr>
          </a:p>
        </p:txBody>
      </p:sp>
      <p:cxnSp>
        <p:nvCxnSpPr>
          <p:cNvPr id="10" name="Straight Connector 9">
            <a:extLst>
              <a:ext uri="{FF2B5EF4-FFF2-40B4-BE49-F238E27FC236}">
                <a16:creationId xmlns:a16="http://schemas.microsoft.com/office/drawing/2014/main" id="{44046D91-887E-476E-8580-EAD418C5EF8B}"/>
              </a:ext>
            </a:extLst>
          </p:cNvPr>
          <p:cNvCxnSpPr/>
          <p:nvPr/>
        </p:nvCxnSpPr>
        <p:spPr>
          <a:xfrm>
            <a:off x="63623" y="757317"/>
            <a:ext cx="1206475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99534548-EEB7-4623-830C-D9313D6D9E0A}"/>
              </a:ext>
            </a:extLst>
          </p:cNvPr>
          <p:cNvSpPr txBox="1"/>
          <p:nvPr/>
        </p:nvSpPr>
        <p:spPr>
          <a:xfrm>
            <a:off x="257451" y="1020931"/>
            <a:ext cx="6107838" cy="461665"/>
          </a:xfrm>
          <a:prstGeom prst="rect">
            <a:avLst/>
          </a:prstGeom>
          <a:noFill/>
        </p:spPr>
        <p:txBody>
          <a:bodyPr wrap="square" rtlCol="0">
            <a:spAutoFit/>
          </a:bodyPr>
          <a:lstStyle/>
          <a:p>
            <a:r>
              <a:rPr lang="en-IN" sz="2400" b="1" dirty="0">
                <a:solidFill>
                  <a:srgbClr val="FFFFFF"/>
                </a:solidFill>
                <a:latin typeface="Georgia" panose="02040502050405020303" pitchFamily="18" charset="0"/>
              </a:rPr>
              <a:t> </a:t>
            </a:r>
            <a:endParaRPr lang="en-US" sz="2400" b="1" kern="1200" dirty="0">
              <a:solidFill>
                <a:srgbClr val="FFFFFF"/>
              </a:solidFill>
              <a:effectLst/>
              <a:latin typeface="Georgia" panose="02040502050405020303" pitchFamily="18" charset="0"/>
              <a:ea typeface="+mn-ea"/>
              <a:cs typeface="+mn-cs"/>
            </a:endParaRPr>
          </a:p>
        </p:txBody>
      </p:sp>
      <p:pic>
        <p:nvPicPr>
          <p:cNvPr id="6" name="Picture 5">
            <a:extLst>
              <a:ext uri="{FF2B5EF4-FFF2-40B4-BE49-F238E27FC236}">
                <a16:creationId xmlns:a16="http://schemas.microsoft.com/office/drawing/2014/main" id="{8A57C6D5-E7A1-4149-9694-1EB421171F4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4703" y="895783"/>
            <a:ext cx="9428085" cy="2911876"/>
          </a:xfrm>
          <a:prstGeom prst="rect">
            <a:avLst/>
          </a:prstGeom>
        </p:spPr>
      </p:pic>
      <p:pic>
        <p:nvPicPr>
          <p:cNvPr id="12" name="Picture 11">
            <a:extLst>
              <a:ext uri="{FF2B5EF4-FFF2-40B4-BE49-F238E27FC236}">
                <a16:creationId xmlns:a16="http://schemas.microsoft.com/office/drawing/2014/main" id="{C53280C2-6804-41C4-8137-8D72962CC7B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2828" y="3860347"/>
            <a:ext cx="10091025" cy="2646890"/>
          </a:xfrm>
          <a:prstGeom prst="rect">
            <a:avLst/>
          </a:prstGeom>
        </p:spPr>
      </p:pic>
    </p:spTree>
    <p:extLst>
      <p:ext uri="{BB962C8B-B14F-4D97-AF65-F5344CB8AC3E}">
        <p14:creationId xmlns:p14="http://schemas.microsoft.com/office/powerpoint/2010/main" val="252468244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anim calcmode="lin" valueType="num">
                                      <p:cBhvr additive="base">
                                        <p:cTn id="17" dur="500" fill="hold"/>
                                        <p:tgtEl>
                                          <p:spTgt spid="12"/>
                                        </p:tgtEl>
                                        <p:attrNameLst>
                                          <p:attrName>ppt_x</p:attrName>
                                        </p:attrNameLst>
                                      </p:cBhvr>
                                      <p:tavLst>
                                        <p:tav tm="0">
                                          <p:val>
                                            <p:strVal val="#ppt_x"/>
                                          </p:val>
                                        </p:tav>
                                        <p:tav tm="100000">
                                          <p:val>
                                            <p:strVal val="#ppt_x"/>
                                          </p:val>
                                        </p:tav>
                                      </p:tavLst>
                                    </p:anim>
                                    <p:anim calcmode="lin" valueType="num">
                                      <p:cBhvr additive="base">
                                        <p:cTn id="1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F881034-A9D5-4324-86DF-952806BAC1BE}"/>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rcRect/>
          <a:stretch/>
        </p:blipFill>
        <p:spPr>
          <a:xfrm rot="10800000">
            <a:off x="0" y="-488"/>
            <a:ext cx="12192000" cy="6858975"/>
          </a:xfrm>
          <a:prstGeom prst="rect">
            <a:avLst/>
          </a:prstGeom>
        </p:spPr>
      </p:pic>
      <p:sp>
        <p:nvSpPr>
          <p:cNvPr id="2" name="TextBox 1">
            <a:extLst>
              <a:ext uri="{FF2B5EF4-FFF2-40B4-BE49-F238E27FC236}">
                <a16:creationId xmlns:a16="http://schemas.microsoft.com/office/drawing/2014/main" id="{99534548-EEB7-4623-830C-D9313D6D9E0A}"/>
              </a:ext>
            </a:extLst>
          </p:cNvPr>
          <p:cNvSpPr txBox="1"/>
          <p:nvPr/>
        </p:nvSpPr>
        <p:spPr>
          <a:xfrm>
            <a:off x="541538" y="523780"/>
            <a:ext cx="7075503" cy="1754326"/>
          </a:xfrm>
          <a:prstGeom prst="rect">
            <a:avLst/>
          </a:prstGeom>
          <a:noFill/>
        </p:spPr>
        <p:txBody>
          <a:bodyPr wrap="square" rtlCol="0">
            <a:spAutoFit/>
          </a:bodyPr>
          <a:lstStyle/>
          <a:p>
            <a:r>
              <a:rPr lang="en-IN" sz="5400" b="1" i="0" dirty="0">
                <a:solidFill>
                  <a:schemeClr val="bg1"/>
                </a:solidFill>
                <a:effectLst/>
                <a:latin typeface="sohne"/>
              </a:rPr>
              <a:t>Recurrent Neural Network</a:t>
            </a:r>
          </a:p>
        </p:txBody>
      </p:sp>
    </p:spTree>
    <p:extLst>
      <p:ext uri="{BB962C8B-B14F-4D97-AF65-F5344CB8AC3E}">
        <p14:creationId xmlns:p14="http://schemas.microsoft.com/office/powerpoint/2010/main" val="229540204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C1696E92-7128-4485-AF1C-B48232596E3F}"/>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18295"/>
            <a:ext cx="12192000" cy="6876295"/>
          </a:xfrm>
        </p:spPr>
      </p:pic>
      <p:sp>
        <p:nvSpPr>
          <p:cNvPr id="8" name="TextBox 7">
            <a:extLst>
              <a:ext uri="{FF2B5EF4-FFF2-40B4-BE49-F238E27FC236}">
                <a16:creationId xmlns:a16="http://schemas.microsoft.com/office/drawing/2014/main" id="{38A872B1-21F5-461F-863F-F186268BAD2C}"/>
              </a:ext>
            </a:extLst>
          </p:cNvPr>
          <p:cNvSpPr txBox="1"/>
          <p:nvPr/>
        </p:nvSpPr>
        <p:spPr>
          <a:xfrm>
            <a:off x="0" y="0"/>
            <a:ext cx="6968971"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3600" b="0" i="0" u="none" strike="noStrike" kern="1200" cap="none" spc="0" normalizeH="0" baseline="0" noProof="0" dirty="0">
                <a:ln>
                  <a:noFill/>
                </a:ln>
                <a:solidFill>
                  <a:prstClr val="white"/>
                </a:solidFill>
                <a:effectLst/>
                <a:uLnTx/>
                <a:uFillTx/>
                <a:latin typeface="Agency FB" panose="020B0503020202020204" pitchFamily="34" charset="0"/>
                <a:ea typeface="+mn-ea"/>
                <a:cs typeface="+mn-cs"/>
              </a:rPr>
              <a:t>Intro to Recurrent Neural Network </a:t>
            </a:r>
          </a:p>
        </p:txBody>
      </p:sp>
      <p:cxnSp>
        <p:nvCxnSpPr>
          <p:cNvPr id="10" name="Straight Connector 9">
            <a:extLst>
              <a:ext uri="{FF2B5EF4-FFF2-40B4-BE49-F238E27FC236}">
                <a16:creationId xmlns:a16="http://schemas.microsoft.com/office/drawing/2014/main" id="{90F1AE6D-799F-4C69-997C-B343E23E5FF4}"/>
              </a:ext>
            </a:extLst>
          </p:cNvPr>
          <p:cNvCxnSpPr/>
          <p:nvPr/>
        </p:nvCxnSpPr>
        <p:spPr>
          <a:xfrm>
            <a:off x="0" y="736847"/>
            <a:ext cx="1199373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C80B7317-8608-4E35-BC07-8185CEE57DF5}"/>
              </a:ext>
            </a:extLst>
          </p:cNvPr>
          <p:cNvSpPr txBox="1"/>
          <p:nvPr/>
        </p:nvSpPr>
        <p:spPr>
          <a:xfrm>
            <a:off x="408372" y="1216240"/>
            <a:ext cx="10990555" cy="707886"/>
          </a:xfrm>
          <a:prstGeom prst="rect">
            <a:avLst/>
          </a:prstGeom>
          <a:noFill/>
        </p:spPr>
        <p:txBody>
          <a:bodyPr wrap="square" rtlCol="0">
            <a:spAutoFit/>
          </a:bodyPr>
          <a:lstStyle/>
          <a:p>
            <a:pPr marL="342900" indent="-342900">
              <a:buFont typeface="Arial" panose="020B0604020202020204" pitchFamily="34" charset="0"/>
              <a:buChar char="•"/>
            </a:pPr>
            <a:r>
              <a:rPr lang="en-US" sz="2000" b="0" i="0" dirty="0">
                <a:solidFill>
                  <a:schemeClr val="bg1"/>
                </a:solidFill>
                <a:effectLst/>
                <a:latin typeface="Georgia" panose="02040502050405020303" pitchFamily="18" charset="0"/>
              </a:rPr>
              <a:t>Recurrent Neural Networks or RNNs , are a very important variant of neural networks heavily used in Natural Language Processing . </a:t>
            </a:r>
          </a:p>
        </p:txBody>
      </p:sp>
      <p:sp>
        <p:nvSpPr>
          <p:cNvPr id="6" name="TextBox 5">
            <a:extLst>
              <a:ext uri="{FF2B5EF4-FFF2-40B4-BE49-F238E27FC236}">
                <a16:creationId xmlns:a16="http://schemas.microsoft.com/office/drawing/2014/main" id="{263E87E9-6587-49D8-B734-425151E93183}"/>
              </a:ext>
            </a:extLst>
          </p:cNvPr>
          <p:cNvSpPr txBox="1"/>
          <p:nvPr/>
        </p:nvSpPr>
        <p:spPr>
          <a:xfrm>
            <a:off x="408372" y="2130750"/>
            <a:ext cx="10990555" cy="707886"/>
          </a:xfrm>
          <a:prstGeom prst="rect">
            <a:avLst/>
          </a:prstGeom>
          <a:noFill/>
        </p:spPr>
        <p:txBody>
          <a:bodyPr wrap="square" rtlCol="0">
            <a:spAutoFit/>
          </a:bodyPr>
          <a:lstStyle/>
          <a:p>
            <a:pPr marL="285750" indent="-285750" algn="l" rtl="0" eaLnBrk="1" latinLnBrk="0" hangingPunct="1">
              <a:spcBef>
                <a:spcPts val="0"/>
              </a:spcBef>
              <a:spcAft>
                <a:spcPts val="0"/>
              </a:spcAft>
              <a:buFont typeface="Arial" panose="020B0604020202020204" pitchFamily="34" charset="0"/>
              <a:buChar char="•"/>
            </a:pPr>
            <a:r>
              <a:rPr lang="en-US" sz="2000" b="0" i="0" kern="1200" dirty="0">
                <a:solidFill>
                  <a:srgbClr val="FFFFFF"/>
                </a:solidFill>
                <a:effectLst/>
                <a:latin typeface="Georgia" panose="02040502050405020303" pitchFamily="18" charset="0"/>
                <a:ea typeface="+mn-ea"/>
                <a:cs typeface="+mn-cs"/>
              </a:rPr>
              <a:t>They’re are a class of neural networks that allow previous outputs to be used as inputs while having hidden states.</a:t>
            </a:r>
            <a:endParaRPr lang="en-IN" sz="2400" dirty="0">
              <a:effectLst/>
            </a:endParaRPr>
          </a:p>
        </p:txBody>
      </p:sp>
      <p:sp>
        <p:nvSpPr>
          <p:cNvPr id="11" name="TextBox 10">
            <a:extLst>
              <a:ext uri="{FF2B5EF4-FFF2-40B4-BE49-F238E27FC236}">
                <a16:creationId xmlns:a16="http://schemas.microsoft.com/office/drawing/2014/main" id="{D89F5B9B-7E81-43B4-BE66-758326D0B7CE}"/>
              </a:ext>
            </a:extLst>
          </p:cNvPr>
          <p:cNvSpPr txBox="1"/>
          <p:nvPr/>
        </p:nvSpPr>
        <p:spPr>
          <a:xfrm>
            <a:off x="408372" y="3045260"/>
            <a:ext cx="10528917" cy="707886"/>
          </a:xfrm>
          <a:prstGeom prst="rect">
            <a:avLst/>
          </a:prstGeom>
          <a:noFill/>
        </p:spPr>
        <p:txBody>
          <a:bodyPr wrap="square">
            <a:spAutoFit/>
          </a:bodyPr>
          <a:lstStyle/>
          <a:p>
            <a:pPr marL="285750" indent="-285750">
              <a:buFont typeface="Arial" panose="020B0604020202020204" pitchFamily="34" charset="0"/>
              <a:buChar char="•"/>
            </a:pPr>
            <a:r>
              <a:rPr lang="en-US" sz="2000" b="0" i="0" dirty="0">
                <a:solidFill>
                  <a:schemeClr val="bg1"/>
                </a:solidFill>
                <a:effectLst/>
                <a:latin typeface="Georgia" panose="02040502050405020303" pitchFamily="18" charset="0"/>
              </a:rPr>
              <a:t>RNN has a concept of </a:t>
            </a:r>
            <a:r>
              <a:rPr lang="en-US" sz="2000" b="1" i="0" dirty="0">
                <a:solidFill>
                  <a:schemeClr val="bg1"/>
                </a:solidFill>
                <a:effectLst/>
                <a:latin typeface="Georgia" panose="02040502050405020303" pitchFamily="18" charset="0"/>
              </a:rPr>
              <a:t>“memory”</a:t>
            </a:r>
            <a:r>
              <a:rPr lang="en-US" sz="2000" b="0" i="0" dirty="0">
                <a:solidFill>
                  <a:schemeClr val="bg1"/>
                </a:solidFill>
                <a:effectLst/>
                <a:latin typeface="Georgia" panose="02040502050405020303" pitchFamily="18" charset="0"/>
              </a:rPr>
              <a:t> which remembers all information about what has been calculated till time step t.</a:t>
            </a:r>
            <a:endParaRPr lang="en-IN" sz="2000" dirty="0">
              <a:solidFill>
                <a:schemeClr val="bg1"/>
              </a:solidFill>
              <a:latin typeface="Georgia" panose="02040502050405020303" pitchFamily="18" charset="0"/>
            </a:endParaRPr>
          </a:p>
        </p:txBody>
      </p:sp>
      <p:sp>
        <p:nvSpPr>
          <p:cNvPr id="12" name="TextBox 11">
            <a:extLst>
              <a:ext uri="{FF2B5EF4-FFF2-40B4-BE49-F238E27FC236}">
                <a16:creationId xmlns:a16="http://schemas.microsoft.com/office/drawing/2014/main" id="{B14BB4FA-CA96-4CD9-BA0E-5CCA130D10DD}"/>
              </a:ext>
            </a:extLst>
          </p:cNvPr>
          <p:cNvSpPr txBox="1"/>
          <p:nvPr/>
        </p:nvSpPr>
        <p:spPr>
          <a:xfrm>
            <a:off x="408371" y="4033980"/>
            <a:ext cx="10653205" cy="707886"/>
          </a:xfrm>
          <a:prstGeom prst="rect">
            <a:avLst/>
          </a:prstGeom>
          <a:noFill/>
        </p:spPr>
        <p:txBody>
          <a:bodyPr wrap="square">
            <a:spAutoFit/>
          </a:bodyPr>
          <a:lstStyle/>
          <a:p>
            <a:pPr marL="285750" indent="-285750">
              <a:buFont typeface="Arial" panose="020B0604020202020204" pitchFamily="34" charset="0"/>
              <a:buChar char="•"/>
            </a:pPr>
            <a:r>
              <a:rPr lang="en-US" sz="2000" b="0" i="0" dirty="0">
                <a:solidFill>
                  <a:schemeClr val="bg1"/>
                </a:solidFill>
                <a:effectLst/>
                <a:latin typeface="Georgia" panose="02040502050405020303" pitchFamily="18" charset="0"/>
              </a:rPr>
              <a:t>RNNs are called recurrent because they perform the same task for every element of a sequence, with the output being depended on the previous computations.</a:t>
            </a:r>
            <a:endParaRPr lang="en-IN" sz="2000" dirty="0">
              <a:solidFill>
                <a:schemeClr val="bg1"/>
              </a:solidFill>
              <a:latin typeface="Georgia" panose="02040502050405020303" pitchFamily="18" charset="0"/>
            </a:endParaRPr>
          </a:p>
        </p:txBody>
      </p:sp>
      <p:sp>
        <p:nvSpPr>
          <p:cNvPr id="13" name="TextBox 12">
            <a:extLst>
              <a:ext uri="{FF2B5EF4-FFF2-40B4-BE49-F238E27FC236}">
                <a16:creationId xmlns:a16="http://schemas.microsoft.com/office/drawing/2014/main" id="{8D0F5638-AC33-4EBB-A48B-DC69559E2970}"/>
              </a:ext>
            </a:extLst>
          </p:cNvPr>
          <p:cNvSpPr txBox="1"/>
          <p:nvPr/>
        </p:nvSpPr>
        <p:spPr>
          <a:xfrm>
            <a:off x="408370" y="4935439"/>
            <a:ext cx="11381176" cy="707886"/>
          </a:xfrm>
          <a:prstGeom prst="rect">
            <a:avLst/>
          </a:prstGeom>
          <a:noFill/>
        </p:spPr>
        <p:txBody>
          <a:bodyPr wrap="square">
            <a:spAutoFit/>
          </a:bodyPr>
          <a:lstStyle/>
          <a:p>
            <a:pPr marL="342900" indent="-342900">
              <a:buFont typeface="Arial" panose="020B0604020202020204" pitchFamily="34" charset="0"/>
              <a:buChar char="•"/>
            </a:pPr>
            <a:r>
              <a:rPr lang="en-US" sz="2000" b="0" i="0" dirty="0">
                <a:solidFill>
                  <a:schemeClr val="bg1"/>
                </a:solidFill>
                <a:effectLst/>
                <a:latin typeface="Georgia" panose="02040502050405020303" pitchFamily="18" charset="0"/>
              </a:rPr>
              <a:t>in order to handle sequential data successfully, you need to use </a:t>
            </a:r>
            <a:r>
              <a:rPr lang="en-US" sz="2000" b="1" i="0" dirty="0">
                <a:solidFill>
                  <a:schemeClr val="bg1"/>
                </a:solidFill>
                <a:effectLst/>
                <a:latin typeface="Georgia" panose="02040502050405020303" pitchFamily="18" charset="0"/>
              </a:rPr>
              <a:t>recurrent (feedback) neural network</a:t>
            </a:r>
            <a:r>
              <a:rPr lang="en-US" sz="2000" b="0" i="0" dirty="0">
                <a:solidFill>
                  <a:schemeClr val="bg1"/>
                </a:solidFill>
                <a:effectLst/>
                <a:latin typeface="Georgia" panose="02040502050405020303" pitchFamily="18" charset="0"/>
              </a:rPr>
              <a:t>. It is able to ‘memorize’ parts of the inputs and use them to make accurate predictions.</a:t>
            </a:r>
            <a:endParaRPr lang="en-IN" sz="2000" dirty="0">
              <a:solidFill>
                <a:schemeClr val="bg1"/>
              </a:solidFill>
              <a:latin typeface="Georgia" panose="02040502050405020303" pitchFamily="18" charset="0"/>
            </a:endParaRPr>
          </a:p>
        </p:txBody>
      </p:sp>
      <p:sp>
        <p:nvSpPr>
          <p:cNvPr id="15" name="TextBox 14">
            <a:extLst>
              <a:ext uri="{FF2B5EF4-FFF2-40B4-BE49-F238E27FC236}">
                <a16:creationId xmlns:a16="http://schemas.microsoft.com/office/drawing/2014/main" id="{BB048DE8-56DD-4902-A7A5-ADB019D6B454}"/>
              </a:ext>
            </a:extLst>
          </p:cNvPr>
          <p:cNvSpPr txBox="1"/>
          <p:nvPr/>
        </p:nvSpPr>
        <p:spPr>
          <a:xfrm>
            <a:off x="386177" y="5863000"/>
            <a:ext cx="11012750" cy="400110"/>
          </a:xfrm>
          <a:prstGeom prst="rect">
            <a:avLst/>
          </a:prstGeom>
          <a:noFill/>
        </p:spPr>
        <p:txBody>
          <a:bodyPr wrap="square">
            <a:spAutoFit/>
          </a:bodyPr>
          <a:lstStyle/>
          <a:p>
            <a:pPr marL="285750" indent="-285750">
              <a:buFont typeface="Arial" panose="020B0604020202020204" pitchFamily="34" charset="0"/>
              <a:buChar char="•"/>
            </a:pPr>
            <a:r>
              <a:rPr lang="en-US" sz="2000" b="0" i="0" dirty="0">
                <a:solidFill>
                  <a:schemeClr val="bg1"/>
                </a:solidFill>
                <a:effectLst/>
                <a:latin typeface="Georgia" panose="02040502050405020303" pitchFamily="18" charset="0"/>
              </a:rPr>
              <a:t>These networks are at the heart of speech recognition, translation and more.</a:t>
            </a:r>
            <a:endParaRPr lang="en-IN" sz="2000" dirty="0">
              <a:solidFill>
                <a:schemeClr val="bg1"/>
              </a:solidFill>
              <a:latin typeface="Georgia" panose="02040502050405020303" pitchFamily="18" charset="0"/>
            </a:endParaRPr>
          </a:p>
        </p:txBody>
      </p:sp>
    </p:spTree>
    <p:extLst>
      <p:ext uri="{BB962C8B-B14F-4D97-AF65-F5344CB8AC3E}">
        <p14:creationId xmlns:p14="http://schemas.microsoft.com/office/powerpoint/2010/main" val="33748646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1000"/>
                                        <p:tgtEl>
                                          <p:spTgt spid="2"/>
                                        </p:tgtEl>
                                      </p:cBhvr>
                                    </p:animEffect>
                                    <p:anim calcmode="lin" valueType="num">
                                      <p:cBhvr>
                                        <p:cTn id="13" dur="1000" fill="hold"/>
                                        <p:tgtEl>
                                          <p:spTgt spid="2"/>
                                        </p:tgtEl>
                                        <p:attrNameLst>
                                          <p:attrName>ppt_x</p:attrName>
                                        </p:attrNameLst>
                                      </p:cBhvr>
                                      <p:tavLst>
                                        <p:tav tm="0">
                                          <p:val>
                                            <p:strVal val="#ppt_x"/>
                                          </p:val>
                                        </p:tav>
                                        <p:tav tm="100000">
                                          <p:val>
                                            <p:strVal val="#ppt_x"/>
                                          </p:val>
                                        </p:tav>
                                      </p:tavLst>
                                    </p:anim>
                                    <p:anim calcmode="lin" valueType="num">
                                      <p:cBhvr>
                                        <p:cTn id="14"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1000"/>
                                        <p:tgtEl>
                                          <p:spTgt spid="6"/>
                                        </p:tgtEl>
                                      </p:cBhvr>
                                    </p:animEffect>
                                    <p:anim calcmode="lin" valueType="num">
                                      <p:cBhvr>
                                        <p:cTn id="20" dur="1000" fill="hold"/>
                                        <p:tgtEl>
                                          <p:spTgt spid="6"/>
                                        </p:tgtEl>
                                        <p:attrNameLst>
                                          <p:attrName>ppt_x</p:attrName>
                                        </p:attrNameLst>
                                      </p:cBhvr>
                                      <p:tavLst>
                                        <p:tav tm="0">
                                          <p:val>
                                            <p:strVal val="#ppt_x"/>
                                          </p:val>
                                        </p:tav>
                                        <p:tav tm="100000">
                                          <p:val>
                                            <p:strVal val="#ppt_x"/>
                                          </p:val>
                                        </p:tav>
                                      </p:tavLst>
                                    </p:anim>
                                    <p:anim calcmode="lin" valueType="num">
                                      <p:cBhvr>
                                        <p:cTn id="21"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11"/>
                                        </p:tgtEl>
                                        <p:attrNameLst>
                                          <p:attrName>style.visibility</p:attrName>
                                        </p:attrNameLst>
                                      </p:cBhvr>
                                      <p:to>
                                        <p:strVal val="visible"/>
                                      </p:to>
                                    </p:set>
                                    <p:animEffect transition="in" filter="fade">
                                      <p:cBhvr>
                                        <p:cTn id="26" dur="1000"/>
                                        <p:tgtEl>
                                          <p:spTgt spid="11"/>
                                        </p:tgtEl>
                                      </p:cBhvr>
                                    </p:animEffect>
                                    <p:anim calcmode="lin" valueType="num">
                                      <p:cBhvr>
                                        <p:cTn id="27" dur="1000" fill="hold"/>
                                        <p:tgtEl>
                                          <p:spTgt spid="11"/>
                                        </p:tgtEl>
                                        <p:attrNameLst>
                                          <p:attrName>ppt_x</p:attrName>
                                        </p:attrNameLst>
                                      </p:cBhvr>
                                      <p:tavLst>
                                        <p:tav tm="0">
                                          <p:val>
                                            <p:strVal val="#ppt_x"/>
                                          </p:val>
                                        </p:tav>
                                        <p:tav tm="100000">
                                          <p:val>
                                            <p:strVal val="#ppt_x"/>
                                          </p:val>
                                        </p:tav>
                                      </p:tavLst>
                                    </p:anim>
                                    <p:anim calcmode="lin" valueType="num">
                                      <p:cBhvr>
                                        <p:cTn id="28"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grpId="0" nodeType="clickEffect">
                                  <p:stCondLst>
                                    <p:cond delay="0"/>
                                  </p:stCondLst>
                                  <p:childTnLst>
                                    <p:set>
                                      <p:cBhvr>
                                        <p:cTn id="32" dur="1" fill="hold">
                                          <p:stCondLst>
                                            <p:cond delay="0"/>
                                          </p:stCondLst>
                                        </p:cTn>
                                        <p:tgtEl>
                                          <p:spTgt spid="12"/>
                                        </p:tgtEl>
                                        <p:attrNameLst>
                                          <p:attrName>style.visibility</p:attrName>
                                        </p:attrNameLst>
                                      </p:cBhvr>
                                      <p:to>
                                        <p:strVal val="visible"/>
                                      </p:to>
                                    </p:set>
                                    <p:animEffect transition="in" filter="fade">
                                      <p:cBhvr>
                                        <p:cTn id="33" dur="1000"/>
                                        <p:tgtEl>
                                          <p:spTgt spid="12"/>
                                        </p:tgtEl>
                                      </p:cBhvr>
                                    </p:animEffect>
                                    <p:anim calcmode="lin" valueType="num">
                                      <p:cBhvr>
                                        <p:cTn id="34" dur="1000" fill="hold"/>
                                        <p:tgtEl>
                                          <p:spTgt spid="12"/>
                                        </p:tgtEl>
                                        <p:attrNameLst>
                                          <p:attrName>ppt_x</p:attrName>
                                        </p:attrNameLst>
                                      </p:cBhvr>
                                      <p:tavLst>
                                        <p:tav tm="0">
                                          <p:val>
                                            <p:strVal val="#ppt_x"/>
                                          </p:val>
                                        </p:tav>
                                        <p:tav tm="100000">
                                          <p:val>
                                            <p:strVal val="#ppt_x"/>
                                          </p:val>
                                        </p:tav>
                                      </p:tavLst>
                                    </p:anim>
                                    <p:anim calcmode="lin" valueType="num">
                                      <p:cBhvr>
                                        <p:cTn id="35"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grpId="0" nodeType="clickEffect">
                                  <p:stCondLst>
                                    <p:cond delay="0"/>
                                  </p:stCondLst>
                                  <p:childTnLst>
                                    <p:set>
                                      <p:cBhvr>
                                        <p:cTn id="39" dur="1" fill="hold">
                                          <p:stCondLst>
                                            <p:cond delay="0"/>
                                          </p:stCondLst>
                                        </p:cTn>
                                        <p:tgtEl>
                                          <p:spTgt spid="13"/>
                                        </p:tgtEl>
                                        <p:attrNameLst>
                                          <p:attrName>style.visibility</p:attrName>
                                        </p:attrNameLst>
                                      </p:cBhvr>
                                      <p:to>
                                        <p:strVal val="visible"/>
                                      </p:to>
                                    </p:set>
                                    <p:animEffect transition="in" filter="fade">
                                      <p:cBhvr>
                                        <p:cTn id="40" dur="1000"/>
                                        <p:tgtEl>
                                          <p:spTgt spid="13"/>
                                        </p:tgtEl>
                                      </p:cBhvr>
                                    </p:animEffect>
                                    <p:anim calcmode="lin" valueType="num">
                                      <p:cBhvr>
                                        <p:cTn id="41" dur="1000" fill="hold"/>
                                        <p:tgtEl>
                                          <p:spTgt spid="13"/>
                                        </p:tgtEl>
                                        <p:attrNameLst>
                                          <p:attrName>ppt_x</p:attrName>
                                        </p:attrNameLst>
                                      </p:cBhvr>
                                      <p:tavLst>
                                        <p:tav tm="0">
                                          <p:val>
                                            <p:strVal val="#ppt_x"/>
                                          </p:val>
                                        </p:tav>
                                        <p:tav tm="100000">
                                          <p:val>
                                            <p:strVal val="#ppt_x"/>
                                          </p:val>
                                        </p:tav>
                                      </p:tavLst>
                                    </p:anim>
                                    <p:anim calcmode="lin" valueType="num">
                                      <p:cBhvr>
                                        <p:cTn id="42"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42" presetClass="entr" presetSubtype="0" fill="hold" grpId="0" nodeType="clickEffect">
                                  <p:stCondLst>
                                    <p:cond delay="0"/>
                                  </p:stCondLst>
                                  <p:childTnLst>
                                    <p:set>
                                      <p:cBhvr>
                                        <p:cTn id="46" dur="1" fill="hold">
                                          <p:stCondLst>
                                            <p:cond delay="0"/>
                                          </p:stCondLst>
                                        </p:cTn>
                                        <p:tgtEl>
                                          <p:spTgt spid="15"/>
                                        </p:tgtEl>
                                        <p:attrNameLst>
                                          <p:attrName>style.visibility</p:attrName>
                                        </p:attrNameLst>
                                      </p:cBhvr>
                                      <p:to>
                                        <p:strVal val="visible"/>
                                      </p:to>
                                    </p:set>
                                    <p:animEffect transition="in" filter="fade">
                                      <p:cBhvr>
                                        <p:cTn id="47" dur="1000"/>
                                        <p:tgtEl>
                                          <p:spTgt spid="15"/>
                                        </p:tgtEl>
                                      </p:cBhvr>
                                    </p:animEffect>
                                    <p:anim calcmode="lin" valueType="num">
                                      <p:cBhvr>
                                        <p:cTn id="48" dur="1000" fill="hold"/>
                                        <p:tgtEl>
                                          <p:spTgt spid="15"/>
                                        </p:tgtEl>
                                        <p:attrNameLst>
                                          <p:attrName>ppt_x</p:attrName>
                                        </p:attrNameLst>
                                      </p:cBhvr>
                                      <p:tavLst>
                                        <p:tav tm="0">
                                          <p:val>
                                            <p:strVal val="#ppt_x"/>
                                          </p:val>
                                        </p:tav>
                                        <p:tav tm="100000">
                                          <p:val>
                                            <p:strVal val="#ppt_x"/>
                                          </p:val>
                                        </p:tav>
                                      </p:tavLst>
                                    </p:anim>
                                    <p:anim calcmode="lin" valueType="num">
                                      <p:cBhvr>
                                        <p:cTn id="49"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2" grpId="0"/>
      <p:bldP spid="6" grpId="0"/>
      <p:bldP spid="11" grpId="0"/>
      <p:bldP spid="12" grpId="0"/>
      <p:bldP spid="13" grpId="0"/>
      <p:bldP spid="1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C1696E92-7128-4485-AF1C-B48232596E3F}"/>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19102"/>
            <a:ext cx="12192000" cy="6876295"/>
          </a:xfrm>
        </p:spPr>
      </p:pic>
      <p:sp>
        <p:nvSpPr>
          <p:cNvPr id="8" name="TextBox 7">
            <a:extLst>
              <a:ext uri="{FF2B5EF4-FFF2-40B4-BE49-F238E27FC236}">
                <a16:creationId xmlns:a16="http://schemas.microsoft.com/office/drawing/2014/main" id="{38A872B1-21F5-461F-863F-F186268BAD2C}"/>
              </a:ext>
            </a:extLst>
          </p:cNvPr>
          <p:cNvSpPr txBox="1"/>
          <p:nvPr/>
        </p:nvSpPr>
        <p:spPr>
          <a:xfrm>
            <a:off x="0" y="0"/>
            <a:ext cx="6968971" cy="646331"/>
          </a:xfrm>
          <a:prstGeom prst="rect">
            <a:avLst/>
          </a:prstGeom>
          <a:noFill/>
        </p:spPr>
        <p:txBody>
          <a:bodyPr wrap="square" rtlCol="0">
            <a:spAutoFit/>
          </a:bodyPr>
          <a:lstStyle/>
          <a:p>
            <a:pPr algn="l" fontAlgn="base"/>
            <a:r>
              <a:rPr lang="en-IN" sz="3600" i="0" dirty="0">
                <a:solidFill>
                  <a:schemeClr val="bg1"/>
                </a:solidFill>
                <a:effectLst/>
                <a:latin typeface="Agency FB" panose="020B0503020202020204" pitchFamily="34" charset="0"/>
              </a:rPr>
              <a:t>Why Recurrent Neural Network</a:t>
            </a:r>
          </a:p>
        </p:txBody>
      </p:sp>
      <p:cxnSp>
        <p:nvCxnSpPr>
          <p:cNvPr id="10" name="Straight Connector 9">
            <a:extLst>
              <a:ext uri="{FF2B5EF4-FFF2-40B4-BE49-F238E27FC236}">
                <a16:creationId xmlns:a16="http://schemas.microsoft.com/office/drawing/2014/main" id="{90F1AE6D-799F-4C69-997C-B343E23E5FF4}"/>
              </a:ext>
            </a:extLst>
          </p:cNvPr>
          <p:cNvCxnSpPr/>
          <p:nvPr/>
        </p:nvCxnSpPr>
        <p:spPr>
          <a:xfrm>
            <a:off x="0" y="736847"/>
            <a:ext cx="1199373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CC3C261F-4DD1-4673-9EB6-8F17FBED2DC5}"/>
              </a:ext>
            </a:extLst>
          </p:cNvPr>
          <p:cNvSpPr txBox="1"/>
          <p:nvPr/>
        </p:nvSpPr>
        <p:spPr>
          <a:xfrm>
            <a:off x="399495" y="994299"/>
            <a:ext cx="10839635" cy="1323439"/>
          </a:xfrm>
          <a:prstGeom prst="rect">
            <a:avLst/>
          </a:prstGeom>
          <a:noFill/>
        </p:spPr>
        <p:txBody>
          <a:bodyPr wrap="square" rtlCol="0">
            <a:spAutoFit/>
          </a:bodyPr>
          <a:lstStyle/>
          <a:p>
            <a:pPr marL="342900" indent="-342900">
              <a:buFont typeface="Arial" panose="020B0604020202020204" pitchFamily="34" charset="0"/>
              <a:buChar char="•"/>
            </a:pPr>
            <a:r>
              <a:rPr lang="en-US" sz="2000" b="0" i="0" dirty="0">
                <a:solidFill>
                  <a:schemeClr val="bg1"/>
                </a:solidFill>
                <a:effectLst/>
                <a:latin typeface="Georgia" panose="02040502050405020303" pitchFamily="18" charset="0"/>
              </a:rPr>
              <a:t>In a general neural network, an input is fed to an input layer and is further processed through number of hidden layers and a final output is produced, with an assumption that two successive inputs are independent of each other or input at time step t has no relation with input at timestep t-1.</a:t>
            </a:r>
            <a:endParaRPr lang="en-IN" sz="2000" dirty="0">
              <a:solidFill>
                <a:schemeClr val="bg1"/>
              </a:solidFill>
              <a:latin typeface="Georgia" panose="02040502050405020303" pitchFamily="18" charset="0"/>
            </a:endParaRPr>
          </a:p>
        </p:txBody>
      </p:sp>
      <p:sp>
        <p:nvSpPr>
          <p:cNvPr id="14" name="TextBox 13">
            <a:extLst>
              <a:ext uri="{FF2B5EF4-FFF2-40B4-BE49-F238E27FC236}">
                <a16:creationId xmlns:a16="http://schemas.microsoft.com/office/drawing/2014/main" id="{E11F921D-5DAC-42A3-A522-00231E892CFB}"/>
              </a:ext>
            </a:extLst>
          </p:cNvPr>
          <p:cNvSpPr txBox="1"/>
          <p:nvPr/>
        </p:nvSpPr>
        <p:spPr>
          <a:xfrm>
            <a:off x="399495" y="2327676"/>
            <a:ext cx="10768614" cy="1015663"/>
          </a:xfrm>
          <a:prstGeom prst="rect">
            <a:avLst/>
          </a:prstGeom>
          <a:noFill/>
        </p:spPr>
        <p:txBody>
          <a:bodyPr wrap="square">
            <a:spAutoFit/>
          </a:bodyPr>
          <a:lstStyle/>
          <a:p>
            <a:pPr marL="285750" indent="-285750">
              <a:buFont typeface="Arial" panose="020B0604020202020204" pitchFamily="34" charset="0"/>
              <a:buChar char="•"/>
            </a:pPr>
            <a:r>
              <a:rPr lang="en-US" sz="2000" b="0" i="0" dirty="0">
                <a:solidFill>
                  <a:schemeClr val="bg1"/>
                </a:solidFill>
                <a:effectLst/>
                <a:latin typeface="Georgia" panose="02040502050405020303" pitchFamily="18" charset="0"/>
              </a:rPr>
              <a:t>However this assumption is not true in a number of real-life scenarios. For instance, if one wants to predict the price of a stock at a given time or wants to predict the next word in a sequence then it is imperative that dependence on previous observations is considered.</a:t>
            </a:r>
            <a:endParaRPr lang="en-IN" sz="2000" dirty="0">
              <a:solidFill>
                <a:schemeClr val="bg1"/>
              </a:solidFill>
              <a:latin typeface="Georgia" panose="02040502050405020303" pitchFamily="18" charset="0"/>
            </a:endParaRPr>
          </a:p>
        </p:txBody>
      </p:sp>
      <p:sp>
        <p:nvSpPr>
          <p:cNvPr id="16" name="TextBox 15">
            <a:extLst>
              <a:ext uri="{FF2B5EF4-FFF2-40B4-BE49-F238E27FC236}">
                <a16:creationId xmlns:a16="http://schemas.microsoft.com/office/drawing/2014/main" id="{B179B5A7-2AB0-45A9-9B5F-B0FC8B110998}"/>
              </a:ext>
            </a:extLst>
          </p:cNvPr>
          <p:cNvSpPr txBox="1"/>
          <p:nvPr/>
        </p:nvSpPr>
        <p:spPr>
          <a:xfrm>
            <a:off x="399495" y="3429000"/>
            <a:ext cx="10164931" cy="1938992"/>
          </a:xfrm>
          <a:prstGeom prst="rect">
            <a:avLst/>
          </a:prstGeom>
          <a:noFill/>
        </p:spPr>
        <p:txBody>
          <a:bodyPr wrap="square">
            <a:spAutoFit/>
          </a:bodyPr>
          <a:lstStyle/>
          <a:p>
            <a:pPr algn="l" fontAlgn="base">
              <a:buFont typeface="Arial" panose="020B0604020202020204" pitchFamily="34" charset="0"/>
              <a:buChar char="•"/>
            </a:pPr>
            <a:r>
              <a:rPr lang="en-US" sz="2000" b="0" i="0" dirty="0">
                <a:solidFill>
                  <a:schemeClr val="bg1"/>
                </a:solidFill>
                <a:effectLst/>
                <a:latin typeface="Georgia" panose="02040502050405020303" pitchFamily="18" charset="0"/>
              </a:rPr>
              <a:t> You can see a little jumble in the words made the sentence incoherent</a:t>
            </a:r>
          </a:p>
          <a:p>
            <a:pPr lvl="1" fontAlgn="base">
              <a:buFont typeface="Arial" panose="020B0604020202020204" pitchFamily="34" charset="0"/>
              <a:buChar char="•"/>
            </a:pPr>
            <a:r>
              <a:rPr lang="en-US" sz="2000" b="0" i="0" dirty="0">
                <a:solidFill>
                  <a:schemeClr val="bg1"/>
                </a:solidFill>
                <a:effectLst/>
                <a:latin typeface="Georgia" panose="02040502050405020303" pitchFamily="18" charset="0"/>
              </a:rPr>
              <a:t>Don’t happy be worry</a:t>
            </a:r>
          </a:p>
          <a:p>
            <a:pPr lvl="1" fontAlgn="base">
              <a:buFont typeface="Arial" panose="020B0604020202020204" pitchFamily="34" charset="0"/>
              <a:buChar char="•"/>
            </a:pPr>
            <a:r>
              <a:rPr lang="en-US" sz="2000" b="0" i="0" dirty="0">
                <a:solidFill>
                  <a:schemeClr val="bg1"/>
                </a:solidFill>
                <a:effectLst/>
                <a:latin typeface="Georgia" panose="02040502050405020303" pitchFamily="18" charset="0"/>
              </a:rPr>
              <a:t>Cure is best prevention</a:t>
            </a:r>
          </a:p>
          <a:p>
            <a:pPr lvl="1" fontAlgn="base">
              <a:buFont typeface="Arial" panose="020B0604020202020204" pitchFamily="34" charset="0"/>
              <a:buChar char="•"/>
            </a:pPr>
            <a:r>
              <a:rPr lang="en-US" sz="2000" b="0" i="0" dirty="0">
                <a:solidFill>
                  <a:schemeClr val="bg1"/>
                </a:solidFill>
                <a:effectLst/>
                <a:latin typeface="Georgia" panose="02040502050405020303" pitchFamily="18" charset="0"/>
              </a:rPr>
              <a:t>Everything is war in fair and love</a:t>
            </a:r>
          </a:p>
          <a:p>
            <a:pPr lvl="1" fontAlgn="base">
              <a:buFont typeface="Arial" panose="020B0604020202020204" pitchFamily="34" charset="0"/>
              <a:buChar char="•"/>
            </a:pPr>
            <a:r>
              <a:rPr lang="en-US" sz="2000" b="0" i="0" dirty="0">
                <a:solidFill>
                  <a:schemeClr val="bg1"/>
                </a:solidFill>
                <a:effectLst/>
                <a:latin typeface="Georgia" panose="02040502050405020303" pitchFamily="18" charset="0"/>
              </a:rPr>
              <a:t>A day a doctor, keeps an apple away</a:t>
            </a:r>
          </a:p>
          <a:p>
            <a:pPr lvl="1" fontAlgn="base">
              <a:buFont typeface="Arial" panose="020B0604020202020204" pitchFamily="34" charset="0"/>
              <a:buChar char="•"/>
            </a:pPr>
            <a:r>
              <a:rPr lang="en-US" sz="2000" b="0" i="0" dirty="0">
                <a:solidFill>
                  <a:schemeClr val="bg1"/>
                </a:solidFill>
                <a:effectLst/>
                <a:latin typeface="Georgia" panose="02040502050405020303" pitchFamily="18" charset="0"/>
              </a:rPr>
              <a:t>Blood is in my cricket</a:t>
            </a:r>
          </a:p>
        </p:txBody>
      </p:sp>
      <p:sp>
        <p:nvSpPr>
          <p:cNvPr id="18" name="TextBox 17">
            <a:extLst>
              <a:ext uri="{FF2B5EF4-FFF2-40B4-BE49-F238E27FC236}">
                <a16:creationId xmlns:a16="http://schemas.microsoft.com/office/drawing/2014/main" id="{2BCA57C7-8227-4B70-8366-739C770DC3F6}"/>
              </a:ext>
            </a:extLst>
          </p:cNvPr>
          <p:cNvSpPr txBox="1"/>
          <p:nvPr/>
        </p:nvSpPr>
        <p:spPr>
          <a:xfrm>
            <a:off x="510466" y="5474822"/>
            <a:ext cx="11163670" cy="400110"/>
          </a:xfrm>
          <a:prstGeom prst="rect">
            <a:avLst/>
          </a:prstGeom>
          <a:noFill/>
        </p:spPr>
        <p:txBody>
          <a:bodyPr wrap="square">
            <a:spAutoFit/>
          </a:bodyPr>
          <a:lstStyle/>
          <a:p>
            <a:pPr marL="285750" indent="-285750">
              <a:buFont typeface="Arial" panose="020B0604020202020204" pitchFamily="34" charset="0"/>
              <a:buChar char="•"/>
            </a:pPr>
            <a:r>
              <a:rPr lang="en-US" sz="2000" b="0" i="0" dirty="0">
                <a:solidFill>
                  <a:schemeClr val="bg1"/>
                </a:solidFill>
                <a:effectLst/>
                <a:latin typeface="Georgia" panose="02040502050405020303" pitchFamily="18" charset="0"/>
              </a:rPr>
              <a:t>sentences that we just saw above- the sequence of words define their meaning</a:t>
            </a:r>
            <a:endParaRPr lang="en-IN" sz="2000" dirty="0">
              <a:solidFill>
                <a:schemeClr val="bg1"/>
              </a:solidFill>
              <a:latin typeface="Georgia" panose="02040502050405020303" pitchFamily="18" charset="0"/>
            </a:endParaRPr>
          </a:p>
        </p:txBody>
      </p:sp>
      <p:sp>
        <p:nvSpPr>
          <p:cNvPr id="20" name="TextBox 19">
            <a:extLst>
              <a:ext uri="{FF2B5EF4-FFF2-40B4-BE49-F238E27FC236}">
                <a16:creationId xmlns:a16="http://schemas.microsoft.com/office/drawing/2014/main" id="{3F46F66D-5DB2-4DE0-A7F0-9362F93A0179}"/>
              </a:ext>
            </a:extLst>
          </p:cNvPr>
          <p:cNvSpPr txBox="1"/>
          <p:nvPr/>
        </p:nvSpPr>
        <p:spPr>
          <a:xfrm>
            <a:off x="510466" y="5981762"/>
            <a:ext cx="11163670" cy="707886"/>
          </a:xfrm>
          <a:prstGeom prst="rect">
            <a:avLst/>
          </a:prstGeom>
          <a:noFill/>
        </p:spPr>
        <p:txBody>
          <a:bodyPr wrap="square">
            <a:spAutoFit/>
          </a:bodyPr>
          <a:lstStyle/>
          <a:p>
            <a:pPr marL="285750" indent="-285750">
              <a:buFont typeface="Arial" panose="020B0604020202020204" pitchFamily="34" charset="0"/>
              <a:buChar char="•"/>
            </a:pPr>
            <a:r>
              <a:rPr lang="en-US" sz="2000" b="0" i="0" dirty="0">
                <a:solidFill>
                  <a:schemeClr val="bg1"/>
                </a:solidFill>
                <a:effectLst/>
                <a:latin typeface="Georgia" panose="02040502050405020303" pitchFamily="18" charset="0"/>
              </a:rPr>
              <a:t>time series data – where time defines the occurrence of events, the data of a genome sequence- where every sequence has a different meaning.</a:t>
            </a:r>
            <a:endParaRPr lang="en-IN" sz="2000" dirty="0">
              <a:solidFill>
                <a:schemeClr val="bg1"/>
              </a:solidFill>
              <a:latin typeface="Georgia" panose="02040502050405020303" pitchFamily="18" charset="0"/>
            </a:endParaRPr>
          </a:p>
        </p:txBody>
      </p:sp>
    </p:spTree>
    <p:extLst>
      <p:ext uri="{BB962C8B-B14F-4D97-AF65-F5344CB8AC3E}">
        <p14:creationId xmlns:p14="http://schemas.microsoft.com/office/powerpoint/2010/main" val="38537895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down)">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barn(inVertical)">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barn(inVertical)">
                                      <p:cBhvr>
                                        <p:cTn id="17" dur="500"/>
                                        <p:tgtEl>
                                          <p:spTgt spid="14"/>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barn(inVertical)">
                                      <p:cBhvr>
                                        <p:cTn id="22" dur="500"/>
                                        <p:tgtEl>
                                          <p:spTgt spid="16"/>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grpId="0" nodeType="click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barn(inVertical)">
                                      <p:cBhvr>
                                        <p:cTn id="27" dur="500"/>
                                        <p:tgtEl>
                                          <p:spTgt spid="18"/>
                                        </p:tgtEl>
                                      </p:cBhvr>
                                    </p:animEffect>
                                  </p:childTnLst>
                                </p:cTn>
                              </p:par>
                            </p:childTnLst>
                          </p:cTn>
                        </p:par>
                      </p:childTnLst>
                    </p:cTn>
                  </p:par>
                  <p:par>
                    <p:cTn id="28" fill="hold">
                      <p:stCondLst>
                        <p:cond delay="indefinite"/>
                      </p:stCondLst>
                      <p:childTnLst>
                        <p:par>
                          <p:cTn id="29" fill="hold">
                            <p:stCondLst>
                              <p:cond delay="0"/>
                            </p:stCondLst>
                            <p:childTnLst>
                              <p:par>
                                <p:cTn id="30" presetID="16" presetClass="entr" presetSubtype="21" fill="hold" grpId="0" nodeType="clickEffect">
                                  <p:stCondLst>
                                    <p:cond delay="0"/>
                                  </p:stCondLst>
                                  <p:childTnLst>
                                    <p:set>
                                      <p:cBhvr>
                                        <p:cTn id="31" dur="1" fill="hold">
                                          <p:stCondLst>
                                            <p:cond delay="0"/>
                                          </p:stCondLst>
                                        </p:cTn>
                                        <p:tgtEl>
                                          <p:spTgt spid="20"/>
                                        </p:tgtEl>
                                        <p:attrNameLst>
                                          <p:attrName>style.visibility</p:attrName>
                                        </p:attrNameLst>
                                      </p:cBhvr>
                                      <p:to>
                                        <p:strVal val="visible"/>
                                      </p:to>
                                    </p:set>
                                    <p:animEffect transition="in" filter="barn(inVertical)">
                                      <p:cBhvr>
                                        <p:cTn id="32"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2" grpId="0"/>
      <p:bldP spid="14" grpId="0"/>
      <p:bldP spid="16" grpId="0"/>
      <p:bldP spid="18" grpId="0"/>
      <p:bldP spid="20"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C1696E92-7128-4485-AF1C-B48232596E3F}"/>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19102"/>
            <a:ext cx="12192000" cy="6876295"/>
          </a:xfrm>
        </p:spPr>
      </p:pic>
      <p:sp>
        <p:nvSpPr>
          <p:cNvPr id="8" name="TextBox 7">
            <a:extLst>
              <a:ext uri="{FF2B5EF4-FFF2-40B4-BE49-F238E27FC236}">
                <a16:creationId xmlns:a16="http://schemas.microsoft.com/office/drawing/2014/main" id="{38A872B1-21F5-461F-863F-F186268BAD2C}"/>
              </a:ext>
            </a:extLst>
          </p:cNvPr>
          <p:cNvSpPr txBox="1"/>
          <p:nvPr/>
        </p:nvSpPr>
        <p:spPr>
          <a:xfrm>
            <a:off x="0" y="0"/>
            <a:ext cx="6968971" cy="646331"/>
          </a:xfrm>
          <a:prstGeom prst="rect">
            <a:avLst/>
          </a:prstGeom>
          <a:noFill/>
        </p:spPr>
        <p:txBody>
          <a:bodyPr wrap="square" rtlCol="0">
            <a:spAutoFit/>
          </a:bodyPr>
          <a:lstStyle/>
          <a:p>
            <a:pPr algn="l" fontAlgn="base"/>
            <a:r>
              <a:rPr lang="en-IN" sz="3600" i="0" dirty="0">
                <a:solidFill>
                  <a:schemeClr val="bg1"/>
                </a:solidFill>
                <a:effectLst/>
                <a:latin typeface="Agency FB" panose="020B0503020202020204" pitchFamily="34" charset="0"/>
              </a:rPr>
              <a:t>What Recurrent Neural Network</a:t>
            </a:r>
          </a:p>
        </p:txBody>
      </p:sp>
      <p:cxnSp>
        <p:nvCxnSpPr>
          <p:cNvPr id="10" name="Straight Connector 9">
            <a:extLst>
              <a:ext uri="{FF2B5EF4-FFF2-40B4-BE49-F238E27FC236}">
                <a16:creationId xmlns:a16="http://schemas.microsoft.com/office/drawing/2014/main" id="{90F1AE6D-799F-4C69-997C-B343E23E5FF4}"/>
              </a:ext>
            </a:extLst>
          </p:cNvPr>
          <p:cNvCxnSpPr/>
          <p:nvPr/>
        </p:nvCxnSpPr>
        <p:spPr>
          <a:xfrm>
            <a:off x="0" y="736847"/>
            <a:ext cx="1199373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45B4ADD4-D099-4990-8DAF-531F5FF22031}"/>
              </a:ext>
            </a:extLst>
          </p:cNvPr>
          <p:cNvSpPr txBox="1"/>
          <p:nvPr/>
        </p:nvSpPr>
        <p:spPr>
          <a:xfrm>
            <a:off x="608120" y="907288"/>
            <a:ext cx="6822489" cy="400110"/>
          </a:xfrm>
          <a:prstGeom prst="rect">
            <a:avLst/>
          </a:prstGeom>
          <a:noFill/>
        </p:spPr>
        <p:txBody>
          <a:bodyPr wrap="square">
            <a:spAutoFit/>
          </a:bodyPr>
          <a:lstStyle/>
          <a:p>
            <a:pPr marL="342900" indent="-342900">
              <a:buFont typeface="Arial" panose="020B0604020202020204" pitchFamily="34" charset="0"/>
              <a:buChar char="•"/>
            </a:pPr>
            <a:r>
              <a:rPr lang="en-US" sz="2000" b="0" i="0" dirty="0">
                <a:solidFill>
                  <a:schemeClr val="bg1"/>
                </a:solidFill>
                <a:effectLst/>
                <a:latin typeface="Georgia" panose="02040502050405020303" pitchFamily="18" charset="0"/>
              </a:rPr>
              <a:t>First, we need to train the network using a large dataset</a:t>
            </a:r>
            <a:endParaRPr lang="en-IN" sz="2000" dirty="0">
              <a:solidFill>
                <a:schemeClr val="bg1"/>
              </a:solidFill>
              <a:latin typeface="Georgia" panose="02040502050405020303" pitchFamily="18" charset="0"/>
            </a:endParaRPr>
          </a:p>
        </p:txBody>
      </p:sp>
      <p:sp>
        <p:nvSpPr>
          <p:cNvPr id="17" name="TextBox 16">
            <a:extLst>
              <a:ext uri="{FF2B5EF4-FFF2-40B4-BE49-F238E27FC236}">
                <a16:creationId xmlns:a16="http://schemas.microsoft.com/office/drawing/2014/main" id="{63487740-B284-4F49-9626-E7090548D98B}"/>
              </a:ext>
            </a:extLst>
          </p:cNvPr>
          <p:cNvSpPr txBox="1"/>
          <p:nvPr/>
        </p:nvSpPr>
        <p:spPr>
          <a:xfrm>
            <a:off x="608120" y="1492797"/>
            <a:ext cx="8757822" cy="707886"/>
          </a:xfrm>
          <a:prstGeom prst="rect">
            <a:avLst/>
          </a:prstGeom>
          <a:noFill/>
        </p:spPr>
        <p:txBody>
          <a:bodyPr wrap="square">
            <a:spAutoFit/>
          </a:bodyPr>
          <a:lstStyle/>
          <a:p>
            <a:pPr marL="285750" indent="-285750">
              <a:buFont typeface="Arial" panose="020B0604020202020204" pitchFamily="34" charset="0"/>
              <a:buChar char="•"/>
            </a:pPr>
            <a:r>
              <a:rPr lang="en-US" b="0" i="0" dirty="0">
                <a:solidFill>
                  <a:schemeClr val="bg1"/>
                </a:solidFill>
                <a:effectLst/>
                <a:latin typeface="charter"/>
              </a:rPr>
              <a:t> </a:t>
            </a:r>
            <a:r>
              <a:rPr lang="en-US" sz="2000" b="0" i="0" dirty="0">
                <a:solidFill>
                  <a:schemeClr val="bg1"/>
                </a:solidFill>
                <a:effectLst/>
                <a:latin typeface="Georgia" panose="02040502050405020303" pitchFamily="18" charset="0"/>
              </a:rPr>
              <a:t>we input one example at a time and produce one result, both of which are single words.</a:t>
            </a:r>
            <a:endParaRPr lang="en-IN" dirty="0">
              <a:solidFill>
                <a:schemeClr val="bg1"/>
              </a:solidFill>
              <a:latin typeface="Georgia" panose="02040502050405020303" pitchFamily="18" charset="0"/>
            </a:endParaRPr>
          </a:p>
        </p:txBody>
      </p:sp>
      <p:sp>
        <p:nvSpPr>
          <p:cNvPr id="19" name="TextBox 18">
            <a:extLst>
              <a:ext uri="{FF2B5EF4-FFF2-40B4-BE49-F238E27FC236}">
                <a16:creationId xmlns:a16="http://schemas.microsoft.com/office/drawing/2014/main" id="{21B6FAF9-AD48-46B8-91A4-4D50D565EF37}"/>
              </a:ext>
            </a:extLst>
          </p:cNvPr>
          <p:cNvSpPr txBox="1"/>
          <p:nvPr/>
        </p:nvSpPr>
        <p:spPr>
          <a:xfrm>
            <a:off x="608119" y="2386082"/>
            <a:ext cx="9459159" cy="707886"/>
          </a:xfrm>
          <a:prstGeom prst="rect">
            <a:avLst/>
          </a:prstGeom>
          <a:noFill/>
        </p:spPr>
        <p:txBody>
          <a:bodyPr wrap="square">
            <a:spAutoFit/>
          </a:bodyPr>
          <a:lstStyle/>
          <a:p>
            <a:pPr marL="342900" indent="-342900">
              <a:buFont typeface="Arial" panose="020B0604020202020204" pitchFamily="34" charset="0"/>
              <a:buChar char="•"/>
            </a:pPr>
            <a:r>
              <a:rPr lang="en-US" sz="2000" b="0" i="0" dirty="0">
                <a:solidFill>
                  <a:schemeClr val="bg1"/>
                </a:solidFill>
                <a:effectLst/>
                <a:latin typeface="Georgia" panose="02040502050405020303" pitchFamily="18" charset="0"/>
              </a:rPr>
              <a:t>he difference with a feedforward network(ANN) comes in the fact that we also need to be informed about the previous inputs before evaluating the result.</a:t>
            </a:r>
            <a:endParaRPr lang="en-IN" sz="2000" dirty="0">
              <a:solidFill>
                <a:schemeClr val="bg1"/>
              </a:solidFill>
              <a:latin typeface="Georgia" panose="02040502050405020303" pitchFamily="18" charset="0"/>
            </a:endParaRPr>
          </a:p>
        </p:txBody>
      </p:sp>
      <p:pic>
        <p:nvPicPr>
          <p:cNvPr id="23" name="Picture 22">
            <a:extLst>
              <a:ext uri="{FF2B5EF4-FFF2-40B4-BE49-F238E27FC236}">
                <a16:creationId xmlns:a16="http://schemas.microsoft.com/office/drawing/2014/main" id="{701D5181-D28D-4AC5-99F0-CFF2F664351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45945" y="3429000"/>
            <a:ext cx="8563880" cy="3113843"/>
          </a:xfrm>
          <a:prstGeom prst="rect">
            <a:avLst/>
          </a:prstGeom>
        </p:spPr>
      </p:pic>
    </p:spTree>
    <p:extLst>
      <p:ext uri="{BB962C8B-B14F-4D97-AF65-F5344CB8AC3E}">
        <p14:creationId xmlns:p14="http://schemas.microsoft.com/office/powerpoint/2010/main" val="36917623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circle(in)">
                                      <p:cBhvr>
                                        <p:cTn id="7" dur="20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15"/>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17"/>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19"/>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23"/>
                                        </p:tgtEl>
                                        <p:attrNameLst>
                                          <p:attrName>style.visibility</p:attrName>
                                        </p:attrNameLst>
                                      </p:cBhvr>
                                      <p:to>
                                        <p:strVal val="visible"/>
                                      </p:to>
                                    </p:set>
                                    <p:animEffect transition="in" filter="fade">
                                      <p:cBhvr>
                                        <p:cTn id="24"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5" grpId="0"/>
      <p:bldP spid="17" grpId="0"/>
      <p:bldP spid="19"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C1696E92-7128-4485-AF1C-B48232596E3F}"/>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18295"/>
            <a:ext cx="12192000" cy="6876295"/>
          </a:xfrm>
        </p:spPr>
      </p:pic>
      <p:sp>
        <p:nvSpPr>
          <p:cNvPr id="8" name="TextBox 7">
            <a:extLst>
              <a:ext uri="{FF2B5EF4-FFF2-40B4-BE49-F238E27FC236}">
                <a16:creationId xmlns:a16="http://schemas.microsoft.com/office/drawing/2014/main" id="{38A872B1-21F5-461F-863F-F186268BAD2C}"/>
              </a:ext>
            </a:extLst>
          </p:cNvPr>
          <p:cNvSpPr txBox="1"/>
          <p:nvPr/>
        </p:nvSpPr>
        <p:spPr>
          <a:xfrm>
            <a:off x="0" y="0"/>
            <a:ext cx="6968971" cy="646331"/>
          </a:xfrm>
          <a:prstGeom prst="rect">
            <a:avLst/>
          </a:prstGeom>
          <a:noFill/>
        </p:spPr>
        <p:txBody>
          <a:bodyPr wrap="square" rtlCol="0">
            <a:spAutoFit/>
          </a:bodyPr>
          <a:lstStyle/>
          <a:p>
            <a:pPr algn="l" fontAlgn="base"/>
            <a:r>
              <a:rPr lang="en-IN" sz="3600" i="0" dirty="0">
                <a:solidFill>
                  <a:schemeClr val="bg1"/>
                </a:solidFill>
                <a:effectLst/>
                <a:latin typeface="Agency FB" panose="020B0503020202020204" pitchFamily="34" charset="0"/>
              </a:rPr>
              <a:t>What Recurrent Neural Network</a:t>
            </a:r>
          </a:p>
        </p:txBody>
      </p:sp>
      <p:cxnSp>
        <p:nvCxnSpPr>
          <p:cNvPr id="10" name="Straight Connector 9">
            <a:extLst>
              <a:ext uri="{FF2B5EF4-FFF2-40B4-BE49-F238E27FC236}">
                <a16:creationId xmlns:a16="http://schemas.microsoft.com/office/drawing/2014/main" id="{90F1AE6D-799F-4C69-997C-B343E23E5FF4}"/>
              </a:ext>
            </a:extLst>
          </p:cNvPr>
          <p:cNvCxnSpPr/>
          <p:nvPr/>
        </p:nvCxnSpPr>
        <p:spPr>
          <a:xfrm>
            <a:off x="0" y="736847"/>
            <a:ext cx="1199373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23" name="Picture 22">
            <a:extLst>
              <a:ext uri="{FF2B5EF4-FFF2-40B4-BE49-F238E27FC236}">
                <a16:creationId xmlns:a16="http://schemas.microsoft.com/office/drawing/2014/main" id="{701D5181-D28D-4AC5-99F0-CFF2F664351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247880" y="1872078"/>
            <a:ext cx="8544190" cy="2833087"/>
          </a:xfrm>
          <a:prstGeom prst="rect">
            <a:avLst/>
          </a:prstGeom>
        </p:spPr>
      </p:pic>
      <p:sp>
        <p:nvSpPr>
          <p:cNvPr id="11" name="TextBox 10">
            <a:extLst>
              <a:ext uri="{FF2B5EF4-FFF2-40B4-BE49-F238E27FC236}">
                <a16:creationId xmlns:a16="http://schemas.microsoft.com/office/drawing/2014/main" id="{3FA95E28-EA72-47E5-AFEA-A0FC8AE0F073}"/>
              </a:ext>
            </a:extLst>
          </p:cNvPr>
          <p:cNvSpPr txBox="1"/>
          <p:nvPr/>
        </p:nvSpPr>
        <p:spPr>
          <a:xfrm>
            <a:off x="847818" y="1022910"/>
            <a:ext cx="9379258" cy="707886"/>
          </a:xfrm>
          <a:prstGeom prst="rect">
            <a:avLst/>
          </a:prstGeom>
          <a:noFill/>
        </p:spPr>
        <p:txBody>
          <a:bodyPr wrap="square">
            <a:spAutoFit/>
          </a:bodyPr>
          <a:lstStyle/>
          <a:p>
            <a:pPr marL="342900" indent="-342900">
              <a:buFont typeface="Arial" panose="020B0604020202020204" pitchFamily="34" charset="0"/>
              <a:buChar char="•"/>
            </a:pPr>
            <a:r>
              <a:rPr lang="en-US" sz="2000" b="0" i="0" dirty="0">
                <a:solidFill>
                  <a:schemeClr val="bg1"/>
                </a:solidFill>
                <a:effectLst/>
                <a:latin typeface="Georgia" panose="02040502050405020303" pitchFamily="18" charset="0"/>
              </a:rPr>
              <a:t>So you can view RNNs as multiple feedforward neural networks, passing information from one to the other.</a:t>
            </a:r>
            <a:endParaRPr lang="en-IN" sz="2000" dirty="0">
              <a:solidFill>
                <a:schemeClr val="bg1"/>
              </a:solidFill>
              <a:latin typeface="Georgia" panose="02040502050405020303" pitchFamily="18" charset="0"/>
            </a:endParaRPr>
          </a:p>
        </p:txBody>
      </p:sp>
      <p:sp>
        <p:nvSpPr>
          <p:cNvPr id="12" name="TextBox 11">
            <a:extLst>
              <a:ext uri="{FF2B5EF4-FFF2-40B4-BE49-F238E27FC236}">
                <a16:creationId xmlns:a16="http://schemas.microsoft.com/office/drawing/2014/main" id="{F47A5D7E-20D0-4E6E-99A1-DADD78F7BFC9}"/>
              </a:ext>
            </a:extLst>
          </p:cNvPr>
          <p:cNvSpPr txBox="1"/>
          <p:nvPr/>
        </p:nvSpPr>
        <p:spPr>
          <a:xfrm>
            <a:off x="847818" y="5038428"/>
            <a:ext cx="9894164" cy="1015663"/>
          </a:xfrm>
          <a:prstGeom prst="rect">
            <a:avLst/>
          </a:prstGeom>
          <a:noFill/>
        </p:spPr>
        <p:txBody>
          <a:bodyPr wrap="square">
            <a:spAutoFit/>
          </a:bodyPr>
          <a:lstStyle/>
          <a:p>
            <a:pPr marL="342900" indent="-342900">
              <a:buFont typeface="Arial" panose="020B0604020202020204" pitchFamily="34" charset="0"/>
              <a:buChar char="•"/>
            </a:pPr>
            <a:r>
              <a:rPr lang="en-US" sz="2000" b="0" i="0" dirty="0">
                <a:solidFill>
                  <a:schemeClr val="bg1"/>
                </a:solidFill>
                <a:effectLst/>
                <a:latin typeface="Georgia" panose="02040502050405020303" pitchFamily="18" charset="0"/>
              </a:rPr>
              <a:t>Here </a:t>
            </a:r>
            <a:r>
              <a:rPr lang="en-US" sz="2000" b="0" i="1" dirty="0">
                <a:solidFill>
                  <a:schemeClr val="bg1"/>
                </a:solidFill>
                <a:effectLst/>
                <a:latin typeface="Georgia" panose="02040502050405020303" pitchFamily="18" charset="0"/>
              </a:rPr>
              <a:t>x_1, x_2, x_3, …, </a:t>
            </a:r>
            <a:r>
              <a:rPr lang="en-US" sz="2000" b="0" i="1" dirty="0" err="1">
                <a:solidFill>
                  <a:schemeClr val="bg1"/>
                </a:solidFill>
                <a:effectLst/>
                <a:latin typeface="Georgia" panose="02040502050405020303" pitchFamily="18" charset="0"/>
              </a:rPr>
              <a:t>x_t</a:t>
            </a:r>
            <a:r>
              <a:rPr lang="en-US" sz="2000" b="0" i="1" dirty="0">
                <a:solidFill>
                  <a:schemeClr val="bg1"/>
                </a:solidFill>
                <a:effectLst/>
                <a:latin typeface="Georgia" panose="02040502050405020303" pitchFamily="18" charset="0"/>
              </a:rPr>
              <a:t> </a:t>
            </a:r>
            <a:r>
              <a:rPr lang="en-US" sz="2000" b="0" i="0" dirty="0">
                <a:solidFill>
                  <a:schemeClr val="bg1"/>
                </a:solidFill>
                <a:effectLst/>
                <a:latin typeface="Georgia" panose="02040502050405020303" pitchFamily="18" charset="0"/>
              </a:rPr>
              <a:t>represent the input words from the text, </a:t>
            </a:r>
            <a:r>
              <a:rPr lang="en-US" sz="2000" b="0" i="1" dirty="0">
                <a:solidFill>
                  <a:schemeClr val="bg1"/>
                </a:solidFill>
                <a:effectLst/>
                <a:latin typeface="Georgia" panose="02040502050405020303" pitchFamily="18" charset="0"/>
              </a:rPr>
              <a:t>y_1, y_2, y_3, …, </a:t>
            </a:r>
            <a:r>
              <a:rPr lang="en-US" sz="2000" b="0" i="1" dirty="0" err="1">
                <a:solidFill>
                  <a:schemeClr val="bg1"/>
                </a:solidFill>
                <a:effectLst/>
                <a:latin typeface="Georgia" panose="02040502050405020303" pitchFamily="18" charset="0"/>
              </a:rPr>
              <a:t>y_t</a:t>
            </a:r>
            <a:r>
              <a:rPr lang="en-US" sz="2000" b="0" i="1" dirty="0">
                <a:solidFill>
                  <a:schemeClr val="bg1"/>
                </a:solidFill>
                <a:effectLst/>
                <a:latin typeface="Georgia" panose="02040502050405020303" pitchFamily="18" charset="0"/>
              </a:rPr>
              <a:t> </a:t>
            </a:r>
            <a:r>
              <a:rPr lang="en-US" sz="2000" b="0" i="0" dirty="0">
                <a:solidFill>
                  <a:schemeClr val="bg1"/>
                </a:solidFill>
                <a:effectLst/>
                <a:latin typeface="Georgia" panose="02040502050405020303" pitchFamily="18" charset="0"/>
              </a:rPr>
              <a:t>represent the predicted next words and </a:t>
            </a:r>
            <a:r>
              <a:rPr lang="en-US" sz="2000" b="0" i="1" dirty="0">
                <a:solidFill>
                  <a:schemeClr val="bg1"/>
                </a:solidFill>
                <a:effectLst/>
                <a:latin typeface="Georgia" panose="02040502050405020303" pitchFamily="18" charset="0"/>
              </a:rPr>
              <a:t>h_0, h_1, h_2, h_3, …, </a:t>
            </a:r>
            <a:r>
              <a:rPr lang="en-US" sz="2000" b="0" i="1" dirty="0" err="1">
                <a:solidFill>
                  <a:schemeClr val="bg1"/>
                </a:solidFill>
                <a:effectLst/>
                <a:latin typeface="Georgia" panose="02040502050405020303" pitchFamily="18" charset="0"/>
              </a:rPr>
              <a:t>h_t</a:t>
            </a:r>
            <a:r>
              <a:rPr lang="en-US" sz="2000" b="0" i="1" dirty="0">
                <a:solidFill>
                  <a:schemeClr val="bg1"/>
                </a:solidFill>
                <a:effectLst/>
                <a:latin typeface="Georgia" panose="02040502050405020303" pitchFamily="18" charset="0"/>
              </a:rPr>
              <a:t> </a:t>
            </a:r>
            <a:r>
              <a:rPr lang="en-US" sz="2000" b="0" i="0" dirty="0">
                <a:solidFill>
                  <a:schemeClr val="bg1"/>
                </a:solidFill>
                <a:effectLst/>
                <a:latin typeface="Georgia" panose="02040502050405020303" pitchFamily="18" charset="0"/>
              </a:rPr>
              <a:t>hold the information for the previous input words.</a:t>
            </a:r>
            <a:endParaRPr lang="en-IN" sz="2000" dirty="0">
              <a:solidFill>
                <a:schemeClr val="bg1"/>
              </a:solidFill>
              <a:latin typeface="Georgia" panose="02040502050405020303" pitchFamily="18" charset="0"/>
            </a:endParaRPr>
          </a:p>
        </p:txBody>
      </p:sp>
      <p:sp>
        <p:nvSpPr>
          <p:cNvPr id="14" name="TextBox 13">
            <a:extLst>
              <a:ext uri="{FF2B5EF4-FFF2-40B4-BE49-F238E27FC236}">
                <a16:creationId xmlns:a16="http://schemas.microsoft.com/office/drawing/2014/main" id="{D369069E-8009-48B7-A8DB-1E75A2A23471}"/>
              </a:ext>
            </a:extLst>
          </p:cNvPr>
          <p:cNvSpPr txBox="1"/>
          <p:nvPr/>
        </p:nvSpPr>
        <p:spPr>
          <a:xfrm>
            <a:off x="847818" y="6074989"/>
            <a:ext cx="9743243" cy="707886"/>
          </a:xfrm>
          <a:prstGeom prst="rect">
            <a:avLst/>
          </a:prstGeom>
          <a:noFill/>
        </p:spPr>
        <p:txBody>
          <a:bodyPr wrap="square">
            <a:spAutoFit/>
          </a:bodyPr>
          <a:lstStyle/>
          <a:p>
            <a:pPr marL="342900" indent="-342900">
              <a:buFont typeface="Arial" panose="020B0604020202020204" pitchFamily="34" charset="0"/>
              <a:buChar char="•"/>
            </a:pPr>
            <a:r>
              <a:rPr lang="en-US" sz="2000" b="0" i="0" dirty="0">
                <a:solidFill>
                  <a:schemeClr val="bg1"/>
                </a:solidFill>
                <a:effectLst/>
                <a:latin typeface="Georgia" panose="02040502050405020303" pitchFamily="18" charset="0"/>
              </a:rPr>
              <a:t>we need to encode the words into vectors. The best approach is to use </a:t>
            </a:r>
            <a:r>
              <a:rPr lang="en-IN" sz="2000" b="0" i="0" dirty="0">
                <a:solidFill>
                  <a:schemeClr val="bg1"/>
                </a:solidFill>
                <a:effectLst/>
                <a:latin typeface="Georgia" panose="02040502050405020303" pitchFamily="18" charset="0"/>
              </a:rPr>
              <a:t>one-hot encoded vectors</a:t>
            </a:r>
            <a:endParaRPr lang="en-IN" sz="2000" dirty="0">
              <a:solidFill>
                <a:schemeClr val="bg1"/>
              </a:solidFill>
              <a:latin typeface="Georgia" panose="02040502050405020303" pitchFamily="18" charset="0"/>
            </a:endParaRPr>
          </a:p>
        </p:txBody>
      </p:sp>
    </p:spTree>
    <p:extLst>
      <p:ext uri="{BB962C8B-B14F-4D97-AF65-F5344CB8AC3E}">
        <p14:creationId xmlns:p14="http://schemas.microsoft.com/office/powerpoint/2010/main" val="35087307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500"/>
                                        <p:tgtEl>
                                          <p:spTgt spid="11"/>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8" fill="hold" nodeType="clickEffect">
                                  <p:stCondLst>
                                    <p:cond delay="0"/>
                                  </p:stCondLst>
                                  <p:childTnLst>
                                    <p:set>
                                      <p:cBhvr>
                                        <p:cTn id="15" dur="1" fill="hold">
                                          <p:stCondLst>
                                            <p:cond delay="0"/>
                                          </p:stCondLst>
                                        </p:cTn>
                                        <p:tgtEl>
                                          <p:spTgt spid="23"/>
                                        </p:tgtEl>
                                        <p:attrNameLst>
                                          <p:attrName>style.visibility</p:attrName>
                                        </p:attrNameLst>
                                      </p:cBhvr>
                                      <p:to>
                                        <p:strVal val="visible"/>
                                      </p:to>
                                    </p:set>
                                    <p:anim calcmode="lin" valueType="num">
                                      <p:cBhvr additive="base">
                                        <p:cTn id="16" dur="500" fill="hold"/>
                                        <p:tgtEl>
                                          <p:spTgt spid="23"/>
                                        </p:tgtEl>
                                        <p:attrNameLst>
                                          <p:attrName>ppt_x</p:attrName>
                                        </p:attrNameLst>
                                      </p:cBhvr>
                                      <p:tavLst>
                                        <p:tav tm="0">
                                          <p:val>
                                            <p:strVal val="0-#ppt_w/2"/>
                                          </p:val>
                                        </p:tav>
                                        <p:tav tm="100000">
                                          <p:val>
                                            <p:strVal val="#ppt_x"/>
                                          </p:val>
                                        </p:tav>
                                      </p:tavLst>
                                    </p:anim>
                                    <p:anim calcmode="lin" valueType="num">
                                      <p:cBhvr additive="base">
                                        <p:cTn id="17" dur="500" fill="hold"/>
                                        <p:tgtEl>
                                          <p:spTgt spid="23"/>
                                        </p:tgtEl>
                                        <p:attrNameLst>
                                          <p:attrName>ppt_y</p:attrName>
                                        </p:attrNameLst>
                                      </p:cBhvr>
                                      <p:tavLst>
                                        <p:tav tm="0">
                                          <p:val>
                                            <p:strVal val="#ppt_y"/>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grpId="0" nodeType="clickEffect">
                                  <p:stCondLst>
                                    <p:cond delay="0"/>
                                  </p:stCondLst>
                                  <p:childTnLst>
                                    <p:set>
                                      <p:cBhvr>
                                        <p:cTn id="21" dur="1" fill="hold">
                                          <p:stCondLst>
                                            <p:cond delay="0"/>
                                          </p:stCondLst>
                                        </p:cTn>
                                        <p:tgtEl>
                                          <p:spTgt spid="12"/>
                                        </p:tgtEl>
                                        <p:attrNameLst>
                                          <p:attrName>style.visibility</p:attrName>
                                        </p:attrNameLst>
                                      </p:cBhvr>
                                      <p:to>
                                        <p:strVal val="visible"/>
                                      </p:to>
                                    </p:set>
                                    <p:anim calcmode="lin" valueType="num">
                                      <p:cBhvr additive="base">
                                        <p:cTn id="22" dur="500" fill="hold"/>
                                        <p:tgtEl>
                                          <p:spTgt spid="12"/>
                                        </p:tgtEl>
                                        <p:attrNameLst>
                                          <p:attrName>ppt_x</p:attrName>
                                        </p:attrNameLst>
                                      </p:cBhvr>
                                      <p:tavLst>
                                        <p:tav tm="0">
                                          <p:val>
                                            <p:strVal val="#ppt_x"/>
                                          </p:val>
                                        </p:tav>
                                        <p:tav tm="100000">
                                          <p:val>
                                            <p:strVal val="#ppt_x"/>
                                          </p:val>
                                        </p:tav>
                                      </p:tavLst>
                                    </p:anim>
                                    <p:anim calcmode="lin" valueType="num">
                                      <p:cBhvr additive="base">
                                        <p:cTn id="23"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grpId="0" nodeType="clickEffect">
                                  <p:stCondLst>
                                    <p:cond delay="0"/>
                                  </p:stCondLst>
                                  <p:childTnLst>
                                    <p:set>
                                      <p:cBhvr>
                                        <p:cTn id="27" dur="1" fill="hold">
                                          <p:stCondLst>
                                            <p:cond delay="0"/>
                                          </p:stCondLst>
                                        </p:cTn>
                                        <p:tgtEl>
                                          <p:spTgt spid="14"/>
                                        </p:tgtEl>
                                        <p:attrNameLst>
                                          <p:attrName>style.visibility</p:attrName>
                                        </p:attrNameLst>
                                      </p:cBhvr>
                                      <p:to>
                                        <p:strVal val="visible"/>
                                      </p:to>
                                    </p:set>
                                    <p:anim calcmode="lin" valueType="num">
                                      <p:cBhvr additive="base">
                                        <p:cTn id="28" dur="500" fill="hold"/>
                                        <p:tgtEl>
                                          <p:spTgt spid="14"/>
                                        </p:tgtEl>
                                        <p:attrNameLst>
                                          <p:attrName>ppt_x</p:attrName>
                                        </p:attrNameLst>
                                      </p:cBhvr>
                                      <p:tavLst>
                                        <p:tav tm="0">
                                          <p:val>
                                            <p:strVal val="#ppt_x"/>
                                          </p:val>
                                        </p:tav>
                                        <p:tav tm="100000">
                                          <p:val>
                                            <p:strVal val="#ppt_x"/>
                                          </p:val>
                                        </p:tav>
                                      </p:tavLst>
                                    </p:anim>
                                    <p:anim calcmode="lin" valueType="num">
                                      <p:cBhvr additive="base">
                                        <p:cTn id="29"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1" grpId="0"/>
      <p:bldP spid="12" grpId="0"/>
      <p:bldP spid="1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C1696E92-7128-4485-AF1C-B48232596E3F}"/>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18295"/>
            <a:ext cx="12192000" cy="6876295"/>
          </a:xfrm>
        </p:spPr>
      </p:pic>
      <p:sp>
        <p:nvSpPr>
          <p:cNvPr id="8" name="TextBox 7">
            <a:extLst>
              <a:ext uri="{FF2B5EF4-FFF2-40B4-BE49-F238E27FC236}">
                <a16:creationId xmlns:a16="http://schemas.microsoft.com/office/drawing/2014/main" id="{38A872B1-21F5-461F-863F-F186268BAD2C}"/>
              </a:ext>
            </a:extLst>
          </p:cNvPr>
          <p:cNvSpPr txBox="1"/>
          <p:nvPr/>
        </p:nvSpPr>
        <p:spPr>
          <a:xfrm>
            <a:off x="0" y="0"/>
            <a:ext cx="6968971" cy="646331"/>
          </a:xfrm>
          <a:prstGeom prst="rect">
            <a:avLst/>
          </a:prstGeom>
          <a:noFill/>
        </p:spPr>
        <p:txBody>
          <a:bodyPr wrap="square" rtlCol="0">
            <a:spAutoFit/>
          </a:bodyPr>
          <a:lstStyle/>
          <a:p>
            <a:pPr algn="l" fontAlgn="base"/>
            <a:r>
              <a:rPr lang="en-IN" sz="3600" i="0" dirty="0">
                <a:solidFill>
                  <a:schemeClr val="bg1"/>
                </a:solidFill>
                <a:effectLst/>
                <a:latin typeface="Agency FB" panose="020B0503020202020204" pitchFamily="34" charset="0"/>
              </a:rPr>
              <a:t>Type of Recurrent Neural Network</a:t>
            </a:r>
          </a:p>
        </p:txBody>
      </p:sp>
      <p:cxnSp>
        <p:nvCxnSpPr>
          <p:cNvPr id="10" name="Straight Connector 9">
            <a:extLst>
              <a:ext uri="{FF2B5EF4-FFF2-40B4-BE49-F238E27FC236}">
                <a16:creationId xmlns:a16="http://schemas.microsoft.com/office/drawing/2014/main" id="{90F1AE6D-799F-4C69-997C-B343E23E5FF4}"/>
              </a:ext>
            </a:extLst>
          </p:cNvPr>
          <p:cNvCxnSpPr/>
          <p:nvPr/>
        </p:nvCxnSpPr>
        <p:spPr>
          <a:xfrm>
            <a:off x="0" y="736847"/>
            <a:ext cx="1199373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A8DC9EC1-3315-4974-A4BD-F9C9824C5100}"/>
              </a:ext>
            </a:extLst>
          </p:cNvPr>
          <p:cNvSpPr txBox="1"/>
          <p:nvPr/>
        </p:nvSpPr>
        <p:spPr>
          <a:xfrm>
            <a:off x="253013" y="1075891"/>
            <a:ext cx="3688672" cy="461665"/>
          </a:xfrm>
          <a:prstGeom prst="rect">
            <a:avLst/>
          </a:prstGeom>
          <a:noFill/>
        </p:spPr>
        <p:txBody>
          <a:bodyPr wrap="square">
            <a:spAutoFit/>
          </a:bodyPr>
          <a:lstStyle/>
          <a:p>
            <a:pPr algn="l" fontAlgn="base"/>
            <a:r>
              <a:rPr lang="en-IN" sz="2400" dirty="0">
                <a:solidFill>
                  <a:schemeClr val="bg1"/>
                </a:solidFill>
                <a:effectLst/>
                <a:latin typeface="Georgia" panose="02040502050405020303" pitchFamily="18" charset="0"/>
              </a:rPr>
              <a:t>One To One</a:t>
            </a:r>
          </a:p>
        </p:txBody>
      </p:sp>
      <p:sp>
        <p:nvSpPr>
          <p:cNvPr id="15" name="TextBox 14">
            <a:extLst>
              <a:ext uri="{FF2B5EF4-FFF2-40B4-BE49-F238E27FC236}">
                <a16:creationId xmlns:a16="http://schemas.microsoft.com/office/drawing/2014/main" id="{4A5A7A02-AAF6-4724-AE4A-1B01471355F0}"/>
              </a:ext>
            </a:extLst>
          </p:cNvPr>
          <p:cNvSpPr txBox="1"/>
          <p:nvPr/>
        </p:nvSpPr>
        <p:spPr>
          <a:xfrm>
            <a:off x="6862327" y="1099735"/>
            <a:ext cx="3225554" cy="461665"/>
          </a:xfrm>
          <a:prstGeom prst="rect">
            <a:avLst/>
          </a:prstGeom>
          <a:noFill/>
        </p:spPr>
        <p:txBody>
          <a:bodyPr wrap="square">
            <a:spAutoFit/>
          </a:bodyPr>
          <a:lstStyle/>
          <a:p>
            <a:pPr algn="l" fontAlgn="base"/>
            <a:r>
              <a:rPr lang="en-IN" sz="2400" dirty="0">
                <a:solidFill>
                  <a:schemeClr val="bg1"/>
                </a:solidFill>
                <a:effectLst/>
                <a:latin typeface="Georgia" panose="02040502050405020303" pitchFamily="18" charset="0"/>
              </a:rPr>
              <a:t>One To </a:t>
            </a:r>
            <a:r>
              <a:rPr lang="en-IN" sz="2400" dirty="0">
                <a:solidFill>
                  <a:schemeClr val="bg1"/>
                </a:solidFill>
                <a:latin typeface="Georgia" panose="02040502050405020303" pitchFamily="18" charset="0"/>
              </a:rPr>
              <a:t>many</a:t>
            </a:r>
            <a:endParaRPr lang="en-IN" sz="2400" dirty="0">
              <a:solidFill>
                <a:schemeClr val="bg1"/>
              </a:solidFill>
              <a:effectLst/>
              <a:latin typeface="Georgia" panose="02040502050405020303" pitchFamily="18" charset="0"/>
            </a:endParaRPr>
          </a:p>
        </p:txBody>
      </p:sp>
      <p:pic>
        <p:nvPicPr>
          <p:cNvPr id="4" name="Picture 3">
            <a:extLst>
              <a:ext uri="{FF2B5EF4-FFF2-40B4-BE49-F238E27FC236}">
                <a16:creationId xmlns:a16="http://schemas.microsoft.com/office/drawing/2014/main" id="{5E33303B-DCA5-4235-92FA-A25BF20DBD9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6465" y="3502290"/>
            <a:ext cx="3545926" cy="892157"/>
          </a:xfrm>
          <a:prstGeom prst="rect">
            <a:avLst/>
          </a:prstGeom>
        </p:spPr>
      </p:pic>
      <p:pic>
        <p:nvPicPr>
          <p:cNvPr id="6" name="Picture 5">
            <a:extLst>
              <a:ext uri="{FF2B5EF4-FFF2-40B4-BE49-F238E27FC236}">
                <a16:creationId xmlns:a16="http://schemas.microsoft.com/office/drawing/2014/main" id="{5060B6B3-A5C1-4E04-AFC1-B896D1DC762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41954" y="3782997"/>
            <a:ext cx="4102371" cy="1513603"/>
          </a:xfrm>
          <a:prstGeom prst="rect">
            <a:avLst/>
          </a:prstGeom>
        </p:spPr>
      </p:pic>
      <p:sp>
        <p:nvSpPr>
          <p:cNvPr id="17" name="TextBox 16">
            <a:extLst>
              <a:ext uri="{FF2B5EF4-FFF2-40B4-BE49-F238E27FC236}">
                <a16:creationId xmlns:a16="http://schemas.microsoft.com/office/drawing/2014/main" id="{AB9DE25A-0318-45F7-BBAC-3F02AA5AF0E8}"/>
              </a:ext>
            </a:extLst>
          </p:cNvPr>
          <p:cNvSpPr txBox="1"/>
          <p:nvPr/>
        </p:nvSpPr>
        <p:spPr>
          <a:xfrm>
            <a:off x="162055" y="1566581"/>
            <a:ext cx="4907095" cy="1015663"/>
          </a:xfrm>
          <a:prstGeom prst="rect">
            <a:avLst/>
          </a:prstGeom>
          <a:noFill/>
        </p:spPr>
        <p:txBody>
          <a:bodyPr wrap="square">
            <a:spAutoFit/>
          </a:bodyPr>
          <a:lstStyle/>
          <a:p>
            <a:pPr marL="342900" indent="-342900">
              <a:buFont typeface="Arial" panose="020B0604020202020204" pitchFamily="34" charset="0"/>
              <a:buChar char="•"/>
            </a:pPr>
            <a:r>
              <a:rPr lang="en-US" sz="2000" b="0" i="0" dirty="0">
                <a:solidFill>
                  <a:schemeClr val="bg1"/>
                </a:solidFill>
                <a:effectLst/>
                <a:latin typeface="Georgia" panose="02040502050405020303" pitchFamily="18" charset="0"/>
              </a:rPr>
              <a:t>Here there is a single </a:t>
            </a:r>
            <a:r>
              <a:rPr lang="en-US" sz="2000" dirty="0">
                <a:solidFill>
                  <a:schemeClr val="bg1"/>
                </a:solidFill>
                <a:latin typeface="Georgia" panose="02040502050405020303" pitchFamily="18" charset="0"/>
              </a:rPr>
              <a:t>(</a:t>
            </a:r>
            <a:r>
              <a:rPr lang="en-US" sz="2000" dirty="0" err="1">
                <a:solidFill>
                  <a:schemeClr val="bg1"/>
                </a:solidFill>
                <a:latin typeface="Georgia" panose="02040502050405020303" pitchFamily="18" charset="0"/>
              </a:rPr>
              <a:t>xt,yt</a:t>
            </a:r>
            <a:r>
              <a:rPr lang="en-US" sz="2000" dirty="0">
                <a:solidFill>
                  <a:schemeClr val="bg1"/>
                </a:solidFill>
                <a:latin typeface="Georgia" panose="02040502050405020303" pitchFamily="18" charset="0"/>
              </a:rPr>
              <a:t>)</a:t>
            </a:r>
            <a:r>
              <a:rPr lang="en-US" sz="2000" b="0" i="0" dirty="0">
                <a:solidFill>
                  <a:schemeClr val="bg1"/>
                </a:solidFill>
                <a:effectLst/>
                <a:latin typeface="Georgia" panose="02040502050405020303" pitchFamily="18" charset="0"/>
              </a:rPr>
              <a:t> pair. Traditional neural networks employ a one to one architecture.</a:t>
            </a:r>
            <a:endParaRPr lang="en-IN" sz="2000" dirty="0">
              <a:solidFill>
                <a:schemeClr val="bg1"/>
              </a:solidFill>
              <a:latin typeface="Georgia" panose="02040502050405020303" pitchFamily="18" charset="0"/>
            </a:endParaRPr>
          </a:p>
        </p:txBody>
      </p:sp>
      <p:sp>
        <p:nvSpPr>
          <p:cNvPr id="19" name="TextBox 18">
            <a:extLst>
              <a:ext uri="{FF2B5EF4-FFF2-40B4-BE49-F238E27FC236}">
                <a16:creationId xmlns:a16="http://schemas.microsoft.com/office/drawing/2014/main" id="{298B812C-4019-4648-A71D-0E9035EAEC6A}"/>
              </a:ext>
            </a:extLst>
          </p:cNvPr>
          <p:cNvSpPr txBox="1"/>
          <p:nvPr/>
        </p:nvSpPr>
        <p:spPr>
          <a:xfrm>
            <a:off x="5532268" y="1759932"/>
            <a:ext cx="6223246" cy="1323439"/>
          </a:xfrm>
          <a:prstGeom prst="rect">
            <a:avLst/>
          </a:prstGeom>
          <a:noFill/>
        </p:spPr>
        <p:txBody>
          <a:bodyPr wrap="square">
            <a:spAutoFit/>
          </a:bodyPr>
          <a:lstStyle/>
          <a:p>
            <a:pPr marL="342900" indent="-342900">
              <a:buFont typeface="Arial" panose="020B0604020202020204" pitchFamily="34" charset="0"/>
              <a:buChar char="•"/>
            </a:pPr>
            <a:r>
              <a:rPr lang="en-US" sz="2000" b="0" i="0" dirty="0">
                <a:solidFill>
                  <a:schemeClr val="bg1"/>
                </a:solidFill>
                <a:effectLst/>
                <a:latin typeface="Georgia" panose="02040502050405020303" pitchFamily="18" charset="0"/>
              </a:rPr>
              <a:t>In one to many networks, a single input at </a:t>
            </a:r>
            <a:r>
              <a:rPr lang="en-US" sz="2000" dirty="0" err="1">
                <a:solidFill>
                  <a:schemeClr val="bg1"/>
                </a:solidFill>
                <a:latin typeface="Georgia" panose="02040502050405020303" pitchFamily="18" charset="0"/>
              </a:rPr>
              <a:t>xt</a:t>
            </a:r>
            <a:r>
              <a:rPr lang="en-US" sz="2000" b="0" i="0" dirty="0">
                <a:solidFill>
                  <a:schemeClr val="bg1"/>
                </a:solidFill>
                <a:effectLst/>
                <a:latin typeface="Georgia" panose="02040502050405020303" pitchFamily="18" charset="0"/>
              </a:rPr>
              <a:t> can produce multiple outputs, e.g., </a:t>
            </a:r>
            <a:r>
              <a:rPr lang="en-US" sz="2000" dirty="0">
                <a:solidFill>
                  <a:schemeClr val="bg1"/>
                </a:solidFill>
                <a:latin typeface="Georgia" panose="02040502050405020303" pitchFamily="18" charset="0"/>
              </a:rPr>
              <a:t>(yt0,yt1,yt2)</a:t>
            </a:r>
            <a:r>
              <a:rPr lang="en-US" sz="2000" b="0" i="0" dirty="0">
                <a:solidFill>
                  <a:schemeClr val="bg1"/>
                </a:solidFill>
                <a:effectLst/>
                <a:latin typeface="Georgia" panose="02040502050405020303" pitchFamily="18" charset="0"/>
              </a:rPr>
              <a:t>. Music generation is an example area, where one to many networks are employed.</a:t>
            </a:r>
            <a:endParaRPr lang="en-IN" sz="2000" dirty="0">
              <a:solidFill>
                <a:schemeClr val="bg1"/>
              </a:solidFill>
              <a:latin typeface="Georgia" panose="02040502050405020303" pitchFamily="18" charset="0"/>
            </a:endParaRPr>
          </a:p>
        </p:txBody>
      </p:sp>
    </p:spTree>
    <p:extLst>
      <p:ext uri="{BB962C8B-B14F-4D97-AF65-F5344CB8AC3E}">
        <p14:creationId xmlns:p14="http://schemas.microsoft.com/office/powerpoint/2010/main" val="10169317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17"/>
                                        </p:tgtEl>
                                        <p:attrNameLst>
                                          <p:attrName>style.visibility</p:attrName>
                                        </p:attrNameLst>
                                      </p:cBhvr>
                                      <p:to>
                                        <p:strVal val="visible"/>
                                      </p:to>
                                    </p:set>
                                    <p:animEffect transition="in" filter="fade">
                                      <p:cBhvr>
                                        <p:cTn id="19" dur="500"/>
                                        <p:tgtEl>
                                          <p:spTgt spid="17"/>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nodeType="clickEffect">
                                  <p:stCondLst>
                                    <p:cond delay="0"/>
                                  </p:stCondLst>
                                  <p:childTnLst>
                                    <p:set>
                                      <p:cBhvr>
                                        <p:cTn id="23" dur="1" fill="hold">
                                          <p:stCondLst>
                                            <p:cond delay="0"/>
                                          </p:stCondLst>
                                        </p:cTn>
                                        <p:tgtEl>
                                          <p:spTgt spid="4"/>
                                        </p:tgtEl>
                                        <p:attrNameLst>
                                          <p:attrName>style.visibility</p:attrName>
                                        </p:attrNameLst>
                                      </p:cBhvr>
                                      <p:to>
                                        <p:strVal val="visible"/>
                                      </p:to>
                                    </p:set>
                                    <p:anim calcmode="lin" valueType="num">
                                      <p:cBhvr additive="base">
                                        <p:cTn id="24" dur="500" fill="hold"/>
                                        <p:tgtEl>
                                          <p:spTgt spid="4"/>
                                        </p:tgtEl>
                                        <p:attrNameLst>
                                          <p:attrName>ppt_x</p:attrName>
                                        </p:attrNameLst>
                                      </p:cBhvr>
                                      <p:tavLst>
                                        <p:tav tm="0">
                                          <p:val>
                                            <p:strVal val="0-#ppt_w/2"/>
                                          </p:val>
                                        </p:tav>
                                        <p:tav tm="100000">
                                          <p:val>
                                            <p:strVal val="#ppt_x"/>
                                          </p:val>
                                        </p:tav>
                                      </p:tavLst>
                                    </p:anim>
                                    <p:anim calcmode="lin" valueType="num">
                                      <p:cBhvr additive="base">
                                        <p:cTn id="25" dur="5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gtEl>
                                        <p:attrNameLst>
                                          <p:attrName>style.visibility</p:attrName>
                                        </p:attrNameLst>
                                      </p:cBhvr>
                                      <p:to>
                                        <p:strVal val="visible"/>
                                      </p:to>
                                    </p:set>
                                    <p:animEffect transition="in" filter="fade">
                                      <p:cBhvr>
                                        <p:cTn id="30" dur="500"/>
                                        <p:tgtEl>
                                          <p:spTgt spid="19"/>
                                        </p:tgtEl>
                                      </p:cBhvr>
                                    </p:animEffect>
                                  </p:childTnLst>
                                </p:cTn>
                              </p:par>
                            </p:childTnLst>
                          </p:cTn>
                        </p:par>
                      </p:childTnLst>
                    </p:cTn>
                  </p:par>
                  <p:par>
                    <p:cTn id="31" fill="hold">
                      <p:stCondLst>
                        <p:cond delay="indefinite"/>
                      </p:stCondLst>
                      <p:childTnLst>
                        <p:par>
                          <p:cTn id="32" fill="hold">
                            <p:stCondLst>
                              <p:cond delay="0"/>
                            </p:stCondLst>
                            <p:childTnLst>
                              <p:par>
                                <p:cTn id="33" presetID="2" presetClass="entr" presetSubtype="2" fill="hold" nodeType="clickEffect">
                                  <p:stCondLst>
                                    <p:cond delay="0"/>
                                  </p:stCondLst>
                                  <p:childTnLst>
                                    <p:set>
                                      <p:cBhvr>
                                        <p:cTn id="34" dur="1" fill="hold">
                                          <p:stCondLst>
                                            <p:cond delay="0"/>
                                          </p:stCondLst>
                                        </p:cTn>
                                        <p:tgtEl>
                                          <p:spTgt spid="6"/>
                                        </p:tgtEl>
                                        <p:attrNameLst>
                                          <p:attrName>style.visibility</p:attrName>
                                        </p:attrNameLst>
                                      </p:cBhvr>
                                      <p:to>
                                        <p:strVal val="visible"/>
                                      </p:to>
                                    </p:set>
                                    <p:anim calcmode="lin" valueType="num">
                                      <p:cBhvr additive="base">
                                        <p:cTn id="35" dur="500" fill="hold"/>
                                        <p:tgtEl>
                                          <p:spTgt spid="6"/>
                                        </p:tgtEl>
                                        <p:attrNameLst>
                                          <p:attrName>ppt_x</p:attrName>
                                        </p:attrNameLst>
                                      </p:cBhvr>
                                      <p:tavLst>
                                        <p:tav tm="0">
                                          <p:val>
                                            <p:strVal val="1+#ppt_w/2"/>
                                          </p:val>
                                        </p:tav>
                                        <p:tav tm="100000">
                                          <p:val>
                                            <p:strVal val="#ppt_x"/>
                                          </p:val>
                                        </p:tav>
                                      </p:tavLst>
                                    </p:anim>
                                    <p:anim calcmode="lin" valueType="num">
                                      <p:cBhvr additive="base">
                                        <p:cTn id="36"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3" grpId="0"/>
      <p:bldP spid="15" grpId="0"/>
      <p:bldP spid="17" grpId="0"/>
      <p:bldP spid="19"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F881034-A9D5-4324-86DF-952806BAC1BE}"/>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Lst>
          </a:blip>
          <a:stretch>
            <a:fillRect/>
          </a:stretch>
        </p:blipFill>
        <p:spPr>
          <a:xfrm>
            <a:off x="0" y="-975"/>
            <a:ext cx="12192000" cy="6858975"/>
          </a:xfrm>
          <a:prstGeom prst="rect">
            <a:avLst/>
          </a:prstGeom>
        </p:spPr>
      </p:pic>
      <p:sp>
        <p:nvSpPr>
          <p:cNvPr id="7" name="TextBox 6">
            <a:extLst>
              <a:ext uri="{FF2B5EF4-FFF2-40B4-BE49-F238E27FC236}">
                <a16:creationId xmlns:a16="http://schemas.microsoft.com/office/drawing/2014/main" id="{444F7664-AB6F-40B1-B02B-47B61F4B97A1}"/>
              </a:ext>
            </a:extLst>
          </p:cNvPr>
          <p:cNvSpPr txBox="1"/>
          <p:nvPr/>
        </p:nvSpPr>
        <p:spPr>
          <a:xfrm>
            <a:off x="-5919" y="201489"/>
            <a:ext cx="5708341" cy="646331"/>
          </a:xfrm>
          <a:prstGeom prst="rect">
            <a:avLst/>
          </a:prstGeom>
          <a:noFill/>
        </p:spPr>
        <p:txBody>
          <a:bodyPr wrap="square" rtlCol="0">
            <a:spAutoFit/>
          </a:bodyPr>
          <a:lstStyle/>
          <a:p>
            <a:r>
              <a:rPr lang="en-US" sz="3600" dirty="0">
                <a:solidFill>
                  <a:schemeClr val="bg1"/>
                </a:solidFill>
                <a:latin typeface="Agency FB" panose="020B0503020202020204" pitchFamily="34" charset="0"/>
              </a:rPr>
              <a:t>Intro to Neural Network</a:t>
            </a:r>
            <a:endParaRPr lang="en-IN" sz="3600" dirty="0">
              <a:solidFill>
                <a:schemeClr val="bg1"/>
              </a:solidFill>
              <a:latin typeface="Agency FB" panose="020B0503020202020204" pitchFamily="34" charset="0"/>
            </a:endParaRPr>
          </a:p>
        </p:txBody>
      </p:sp>
      <p:sp>
        <p:nvSpPr>
          <p:cNvPr id="8" name="TextBox 7">
            <a:extLst>
              <a:ext uri="{FF2B5EF4-FFF2-40B4-BE49-F238E27FC236}">
                <a16:creationId xmlns:a16="http://schemas.microsoft.com/office/drawing/2014/main" id="{18714BA8-7684-4F62-A960-FC0924A0D0E0}"/>
              </a:ext>
            </a:extLst>
          </p:cNvPr>
          <p:cNvSpPr txBox="1"/>
          <p:nvPr/>
        </p:nvSpPr>
        <p:spPr>
          <a:xfrm>
            <a:off x="624395" y="1304855"/>
            <a:ext cx="11283517" cy="1631216"/>
          </a:xfrm>
          <a:prstGeom prst="rect">
            <a:avLst/>
          </a:prstGeom>
          <a:noFill/>
        </p:spPr>
        <p:txBody>
          <a:bodyPr wrap="square" rtlCol="0">
            <a:spAutoFit/>
          </a:bodyPr>
          <a:lstStyle/>
          <a:p>
            <a:r>
              <a:rPr lang="en-US" sz="2000" i="0" dirty="0">
                <a:solidFill>
                  <a:schemeClr val="bg1"/>
                </a:solidFill>
                <a:effectLst/>
                <a:latin typeface="Georgia" panose="02040502050405020303" pitchFamily="18" charset="0"/>
              </a:rPr>
              <a:t>neural network is </a:t>
            </a:r>
            <a:r>
              <a:rPr lang="en-US" sz="2000" b="0" i="0" dirty="0">
                <a:solidFill>
                  <a:schemeClr val="bg1"/>
                </a:solidFill>
                <a:effectLst/>
                <a:latin typeface="Georgia" panose="02040502050405020303" pitchFamily="18" charset="0"/>
              </a:rPr>
              <a:t>a </a:t>
            </a:r>
            <a:r>
              <a:rPr lang="en-US" sz="2000" dirty="0">
                <a:solidFill>
                  <a:schemeClr val="bg1"/>
                </a:solidFill>
                <a:latin typeface="Georgia" panose="02040502050405020303" pitchFamily="18" charset="0"/>
              </a:rPr>
              <a:t>computer program</a:t>
            </a:r>
            <a:r>
              <a:rPr lang="en-US" sz="2000" b="0" i="0" dirty="0">
                <a:solidFill>
                  <a:schemeClr val="bg1"/>
                </a:solidFill>
                <a:effectLst/>
                <a:latin typeface="Georgia" panose="02040502050405020303" pitchFamily="18" charset="0"/>
              </a:rPr>
              <a:t> that operates in a manner inspired by the natural neural network in the </a:t>
            </a:r>
            <a:r>
              <a:rPr lang="en-US" sz="2000" dirty="0">
                <a:solidFill>
                  <a:schemeClr val="bg1"/>
                </a:solidFill>
                <a:latin typeface="Georgia" panose="02040502050405020303" pitchFamily="18" charset="0"/>
              </a:rPr>
              <a:t>brain</a:t>
            </a:r>
            <a:r>
              <a:rPr lang="en-US" sz="2000" b="0" i="0" dirty="0">
                <a:solidFill>
                  <a:schemeClr val="bg1"/>
                </a:solidFill>
                <a:effectLst/>
                <a:latin typeface="Georgia" panose="02040502050405020303" pitchFamily="18" charset="0"/>
              </a:rPr>
              <a:t>.</a:t>
            </a:r>
          </a:p>
          <a:p>
            <a:endParaRPr lang="en-US" sz="2000" dirty="0">
              <a:solidFill>
                <a:srgbClr val="1A1A1A"/>
              </a:solidFill>
              <a:latin typeface="Georgia" panose="02040502050405020303" pitchFamily="18" charset="0"/>
            </a:endParaRPr>
          </a:p>
          <a:p>
            <a:r>
              <a:rPr lang="en-US" sz="2000" b="0" i="0" dirty="0">
                <a:solidFill>
                  <a:schemeClr val="bg1"/>
                </a:solidFill>
                <a:effectLst/>
                <a:latin typeface="Georgia" panose="02040502050405020303" pitchFamily="18" charset="0"/>
              </a:rPr>
              <a:t>The objective of such artificial neural networks is to perform such </a:t>
            </a:r>
            <a:r>
              <a:rPr lang="en-US" sz="2000" dirty="0">
                <a:solidFill>
                  <a:schemeClr val="bg1"/>
                </a:solidFill>
                <a:latin typeface="Georgia" panose="02040502050405020303" pitchFamily="18" charset="0"/>
              </a:rPr>
              <a:t>cognitive</a:t>
            </a:r>
            <a:r>
              <a:rPr lang="en-US" sz="2000" b="0" i="0" dirty="0">
                <a:solidFill>
                  <a:schemeClr val="bg1"/>
                </a:solidFill>
                <a:effectLst/>
                <a:latin typeface="Georgia" panose="02040502050405020303" pitchFamily="18" charset="0"/>
              </a:rPr>
              <a:t> functions as </a:t>
            </a:r>
            <a:r>
              <a:rPr lang="en-US" sz="2000" dirty="0">
                <a:solidFill>
                  <a:schemeClr val="bg1"/>
                </a:solidFill>
                <a:latin typeface="Georgia" panose="02040502050405020303" pitchFamily="18" charset="0"/>
              </a:rPr>
              <a:t>problem solving</a:t>
            </a:r>
            <a:r>
              <a:rPr lang="en-US" sz="2000" b="0" i="0" dirty="0">
                <a:solidFill>
                  <a:schemeClr val="bg1"/>
                </a:solidFill>
                <a:effectLst/>
                <a:latin typeface="Georgia" panose="02040502050405020303" pitchFamily="18" charset="0"/>
              </a:rPr>
              <a:t> and </a:t>
            </a:r>
            <a:r>
              <a:rPr lang="en-US" sz="2000" dirty="0">
                <a:solidFill>
                  <a:schemeClr val="bg1"/>
                </a:solidFill>
                <a:latin typeface="Georgia" panose="02040502050405020303" pitchFamily="18" charset="0"/>
              </a:rPr>
              <a:t>machine learning</a:t>
            </a:r>
            <a:r>
              <a:rPr lang="en-US" sz="2000" b="0" i="0" dirty="0">
                <a:solidFill>
                  <a:schemeClr val="bg1"/>
                </a:solidFill>
                <a:effectLst/>
                <a:latin typeface="Georgia" panose="02040502050405020303" pitchFamily="18" charset="0"/>
              </a:rPr>
              <a:t>.</a:t>
            </a:r>
            <a:endParaRPr lang="en-IN" sz="2000" dirty="0">
              <a:solidFill>
                <a:schemeClr val="bg1"/>
              </a:solidFill>
            </a:endParaRPr>
          </a:p>
        </p:txBody>
      </p:sp>
      <p:cxnSp>
        <p:nvCxnSpPr>
          <p:cNvPr id="10" name="Straight Connector 9">
            <a:extLst>
              <a:ext uri="{FF2B5EF4-FFF2-40B4-BE49-F238E27FC236}">
                <a16:creationId xmlns:a16="http://schemas.microsoft.com/office/drawing/2014/main" id="{44046D91-887E-476E-8580-EAD418C5EF8B}"/>
              </a:ext>
            </a:extLst>
          </p:cNvPr>
          <p:cNvCxnSpPr/>
          <p:nvPr/>
        </p:nvCxnSpPr>
        <p:spPr>
          <a:xfrm>
            <a:off x="133166" y="1050280"/>
            <a:ext cx="1206475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F9A350C4-80B3-4287-9AB1-31F62A045774}"/>
              </a:ext>
            </a:extLst>
          </p:cNvPr>
          <p:cNvSpPr txBox="1"/>
          <p:nvPr/>
        </p:nvSpPr>
        <p:spPr>
          <a:xfrm>
            <a:off x="624395" y="3190645"/>
            <a:ext cx="10156054" cy="2554545"/>
          </a:xfrm>
          <a:prstGeom prst="rect">
            <a:avLst/>
          </a:prstGeom>
          <a:noFill/>
        </p:spPr>
        <p:txBody>
          <a:bodyPr wrap="square" rtlCol="0">
            <a:spAutoFit/>
          </a:bodyPr>
          <a:lstStyle/>
          <a:p>
            <a:r>
              <a:rPr lang="en-US" sz="2000" b="0" i="0" dirty="0">
                <a:solidFill>
                  <a:schemeClr val="bg1"/>
                </a:solidFill>
                <a:effectLst/>
                <a:latin typeface="Georgia" panose="02040502050405020303" pitchFamily="18" charset="0"/>
              </a:rPr>
              <a:t>The theoretical basis of neural networks was developed in 1943 by the neurophysiologist Warren McCulloch of the </a:t>
            </a:r>
            <a:r>
              <a:rPr lang="en-US" sz="2000" dirty="0">
                <a:solidFill>
                  <a:schemeClr val="bg1"/>
                </a:solidFill>
                <a:latin typeface="Georgia" panose="02040502050405020303" pitchFamily="18" charset="0"/>
              </a:rPr>
              <a:t>University of Illinois</a:t>
            </a:r>
            <a:r>
              <a:rPr lang="en-US" sz="2000" b="0" i="0" dirty="0">
                <a:solidFill>
                  <a:schemeClr val="bg1"/>
                </a:solidFill>
                <a:effectLst/>
                <a:latin typeface="Georgia" panose="02040502050405020303" pitchFamily="18" charset="0"/>
              </a:rPr>
              <a:t> and the mathematician Walter Pitts of the </a:t>
            </a:r>
            <a:r>
              <a:rPr lang="en-US" sz="2000" dirty="0">
                <a:solidFill>
                  <a:schemeClr val="bg1"/>
                </a:solidFill>
                <a:latin typeface="Georgia" panose="02040502050405020303" pitchFamily="18" charset="0"/>
              </a:rPr>
              <a:t>University of Chicago</a:t>
            </a:r>
            <a:r>
              <a:rPr lang="en-US" sz="2000" b="0" i="0" dirty="0">
                <a:solidFill>
                  <a:schemeClr val="bg1"/>
                </a:solidFill>
                <a:effectLst/>
                <a:latin typeface="Georgia" panose="02040502050405020303" pitchFamily="18" charset="0"/>
              </a:rPr>
              <a:t>.</a:t>
            </a:r>
          </a:p>
          <a:p>
            <a:endParaRPr lang="en-US" sz="2000" dirty="0">
              <a:solidFill>
                <a:schemeClr val="bg1"/>
              </a:solidFill>
              <a:latin typeface="Georgia" panose="02040502050405020303" pitchFamily="18" charset="0"/>
            </a:endParaRPr>
          </a:p>
          <a:p>
            <a:r>
              <a:rPr lang="en-US" sz="2000" b="0" i="0" dirty="0">
                <a:solidFill>
                  <a:schemeClr val="bg1"/>
                </a:solidFill>
                <a:effectLst/>
                <a:latin typeface="Georgia" panose="02040502050405020303" pitchFamily="18" charset="0"/>
              </a:rPr>
              <a:t> In 1954 Belmont Farley and Wesley Clark of the </a:t>
            </a:r>
            <a:r>
              <a:rPr lang="en-US" sz="2000" dirty="0">
                <a:solidFill>
                  <a:schemeClr val="bg1"/>
                </a:solidFill>
                <a:latin typeface="Georgia" panose="02040502050405020303" pitchFamily="18" charset="0"/>
              </a:rPr>
              <a:t>Massachusetts Institute of Technology</a:t>
            </a:r>
            <a:r>
              <a:rPr lang="en-US" sz="2000" b="0" i="0" dirty="0">
                <a:solidFill>
                  <a:schemeClr val="bg1"/>
                </a:solidFill>
                <a:effectLst/>
                <a:latin typeface="Georgia" panose="02040502050405020303" pitchFamily="18" charset="0"/>
              </a:rPr>
              <a:t> succeeded in running the first simple neural network.</a:t>
            </a:r>
          </a:p>
          <a:p>
            <a:endParaRPr lang="en-US" sz="2000" dirty="0">
              <a:solidFill>
                <a:schemeClr val="bg1"/>
              </a:solidFill>
              <a:latin typeface="Georgia" panose="02040502050405020303" pitchFamily="18" charset="0"/>
            </a:endParaRPr>
          </a:p>
          <a:p>
            <a:r>
              <a:rPr lang="en-US" sz="2000" dirty="0">
                <a:solidFill>
                  <a:schemeClr val="bg1"/>
                </a:solidFill>
                <a:latin typeface="Georgia" panose="02040502050405020303" pitchFamily="18" charset="0"/>
              </a:rPr>
              <a:t>Neural networks are a part of deep learning</a:t>
            </a:r>
            <a:endParaRPr lang="en-IN" sz="2400" dirty="0">
              <a:solidFill>
                <a:schemeClr val="bg1"/>
              </a:solidFill>
              <a:latin typeface="Georgia" panose="02040502050405020303" pitchFamily="18" charset="0"/>
            </a:endParaRPr>
          </a:p>
        </p:txBody>
      </p:sp>
    </p:spTree>
    <p:extLst>
      <p:ext uri="{BB962C8B-B14F-4D97-AF65-F5344CB8AC3E}">
        <p14:creationId xmlns:p14="http://schemas.microsoft.com/office/powerpoint/2010/main" val="21779026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20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12"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additive="base">
                                        <p:cTn id="12" dur="2000" fill="hold"/>
                                        <p:tgtEl>
                                          <p:spTgt spid="8"/>
                                        </p:tgtEl>
                                        <p:attrNameLst>
                                          <p:attrName>ppt_x</p:attrName>
                                        </p:attrNameLst>
                                      </p:cBhvr>
                                      <p:tavLst>
                                        <p:tav tm="0">
                                          <p:val>
                                            <p:strVal val="0-#ppt_w/2"/>
                                          </p:val>
                                        </p:tav>
                                        <p:tav tm="100000">
                                          <p:val>
                                            <p:strVal val="#ppt_x"/>
                                          </p:val>
                                        </p:tav>
                                      </p:tavLst>
                                    </p:anim>
                                    <p:anim calcmode="lin" valueType="num">
                                      <p:cBhvr additive="base">
                                        <p:cTn id="13" dur="20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6" fill="hold" grpId="0" nodeType="clickEffect">
                                  <p:stCondLst>
                                    <p:cond delay="0"/>
                                  </p:stCondLst>
                                  <p:childTnLst>
                                    <p:set>
                                      <p:cBhvr>
                                        <p:cTn id="17" dur="1" fill="hold">
                                          <p:stCondLst>
                                            <p:cond delay="0"/>
                                          </p:stCondLst>
                                        </p:cTn>
                                        <p:tgtEl>
                                          <p:spTgt spid="11"/>
                                        </p:tgtEl>
                                        <p:attrNameLst>
                                          <p:attrName>style.visibility</p:attrName>
                                        </p:attrNameLst>
                                      </p:cBhvr>
                                      <p:to>
                                        <p:strVal val="visible"/>
                                      </p:to>
                                    </p:set>
                                    <p:anim calcmode="lin" valueType="num">
                                      <p:cBhvr additive="base">
                                        <p:cTn id="18" dur="2000" fill="hold"/>
                                        <p:tgtEl>
                                          <p:spTgt spid="11"/>
                                        </p:tgtEl>
                                        <p:attrNameLst>
                                          <p:attrName>ppt_x</p:attrName>
                                        </p:attrNameLst>
                                      </p:cBhvr>
                                      <p:tavLst>
                                        <p:tav tm="0">
                                          <p:val>
                                            <p:strVal val="1+#ppt_w/2"/>
                                          </p:val>
                                        </p:tav>
                                        <p:tav tm="100000">
                                          <p:val>
                                            <p:strVal val="#ppt_x"/>
                                          </p:val>
                                        </p:tav>
                                      </p:tavLst>
                                    </p:anim>
                                    <p:anim calcmode="lin" valueType="num">
                                      <p:cBhvr additive="base">
                                        <p:cTn id="19" dur="20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11"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C1696E92-7128-4485-AF1C-B48232596E3F}"/>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18295"/>
            <a:ext cx="12192000" cy="6876295"/>
          </a:xfrm>
        </p:spPr>
      </p:pic>
      <p:sp>
        <p:nvSpPr>
          <p:cNvPr id="8" name="TextBox 7">
            <a:extLst>
              <a:ext uri="{FF2B5EF4-FFF2-40B4-BE49-F238E27FC236}">
                <a16:creationId xmlns:a16="http://schemas.microsoft.com/office/drawing/2014/main" id="{38A872B1-21F5-461F-863F-F186268BAD2C}"/>
              </a:ext>
            </a:extLst>
          </p:cNvPr>
          <p:cNvSpPr txBox="1"/>
          <p:nvPr/>
        </p:nvSpPr>
        <p:spPr>
          <a:xfrm>
            <a:off x="0" y="0"/>
            <a:ext cx="6968971" cy="646331"/>
          </a:xfrm>
          <a:prstGeom prst="rect">
            <a:avLst/>
          </a:prstGeom>
          <a:noFill/>
        </p:spPr>
        <p:txBody>
          <a:bodyPr wrap="square" rtlCol="0">
            <a:spAutoFit/>
          </a:bodyPr>
          <a:lstStyle/>
          <a:p>
            <a:pPr algn="l" fontAlgn="base"/>
            <a:r>
              <a:rPr lang="en-IN" sz="3600" i="0" dirty="0">
                <a:solidFill>
                  <a:schemeClr val="bg1"/>
                </a:solidFill>
                <a:effectLst/>
                <a:latin typeface="Agency FB" panose="020B0503020202020204" pitchFamily="34" charset="0"/>
              </a:rPr>
              <a:t>Type of Recurrent Neural Network</a:t>
            </a:r>
          </a:p>
        </p:txBody>
      </p:sp>
      <p:cxnSp>
        <p:nvCxnSpPr>
          <p:cNvPr id="10" name="Straight Connector 9">
            <a:extLst>
              <a:ext uri="{FF2B5EF4-FFF2-40B4-BE49-F238E27FC236}">
                <a16:creationId xmlns:a16="http://schemas.microsoft.com/office/drawing/2014/main" id="{90F1AE6D-799F-4C69-997C-B343E23E5FF4}"/>
              </a:ext>
            </a:extLst>
          </p:cNvPr>
          <p:cNvCxnSpPr/>
          <p:nvPr/>
        </p:nvCxnSpPr>
        <p:spPr>
          <a:xfrm>
            <a:off x="0" y="736847"/>
            <a:ext cx="1199373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A8DC9EC1-3315-4974-A4BD-F9C9824C5100}"/>
              </a:ext>
            </a:extLst>
          </p:cNvPr>
          <p:cNvSpPr txBox="1"/>
          <p:nvPr/>
        </p:nvSpPr>
        <p:spPr>
          <a:xfrm>
            <a:off x="253013" y="1075891"/>
            <a:ext cx="3688672" cy="461665"/>
          </a:xfrm>
          <a:prstGeom prst="rect">
            <a:avLst/>
          </a:prstGeom>
          <a:noFill/>
        </p:spPr>
        <p:txBody>
          <a:bodyPr wrap="square">
            <a:spAutoFit/>
          </a:bodyPr>
          <a:lstStyle/>
          <a:p>
            <a:pPr algn="l" fontAlgn="base"/>
            <a:r>
              <a:rPr lang="en-IN" sz="2400" dirty="0">
                <a:solidFill>
                  <a:schemeClr val="bg1"/>
                </a:solidFill>
                <a:effectLst/>
                <a:latin typeface="Georgia" panose="02040502050405020303" pitchFamily="18" charset="0"/>
              </a:rPr>
              <a:t>Many To One</a:t>
            </a:r>
          </a:p>
        </p:txBody>
      </p:sp>
      <p:sp>
        <p:nvSpPr>
          <p:cNvPr id="15" name="TextBox 14">
            <a:extLst>
              <a:ext uri="{FF2B5EF4-FFF2-40B4-BE49-F238E27FC236}">
                <a16:creationId xmlns:a16="http://schemas.microsoft.com/office/drawing/2014/main" id="{4A5A7A02-AAF6-4724-AE4A-1B01471355F0}"/>
              </a:ext>
            </a:extLst>
          </p:cNvPr>
          <p:cNvSpPr txBox="1"/>
          <p:nvPr/>
        </p:nvSpPr>
        <p:spPr>
          <a:xfrm>
            <a:off x="6862327" y="1099735"/>
            <a:ext cx="3225554" cy="461665"/>
          </a:xfrm>
          <a:prstGeom prst="rect">
            <a:avLst/>
          </a:prstGeom>
          <a:noFill/>
        </p:spPr>
        <p:txBody>
          <a:bodyPr wrap="square">
            <a:spAutoFit/>
          </a:bodyPr>
          <a:lstStyle/>
          <a:p>
            <a:pPr algn="l" fontAlgn="base"/>
            <a:r>
              <a:rPr lang="en-IN" sz="2400" dirty="0">
                <a:solidFill>
                  <a:schemeClr val="bg1"/>
                </a:solidFill>
                <a:effectLst/>
                <a:latin typeface="Georgia" panose="02040502050405020303" pitchFamily="18" charset="0"/>
              </a:rPr>
              <a:t>Many To </a:t>
            </a:r>
            <a:r>
              <a:rPr lang="en-IN" sz="2400" dirty="0">
                <a:solidFill>
                  <a:schemeClr val="bg1"/>
                </a:solidFill>
                <a:latin typeface="Georgia" panose="02040502050405020303" pitchFamily="18" charset="0"/>
              </a:rPr>
              <a:t>many</a:t>
            </a:r>
            <a:endParaRPr lang="en-IN" sz="2400" dirty="0">
              <a:solidFill>
                <a:schemeClr val="bg1"/>
              </a:solidFill>
              <a:effectLst/>
              <a:latin typeface="Georgia" panose="02040502050405020303" pitchFamily="18" charset="0"/>
            </a:endParaRPr>
          </a:p>
        </p:txBody>
      </p:sp>
      <p:pic>
        <p:nvPicPr>
          <p:cNvPr id="4" name="Picture 3">
            <a:extLst>
              <a:ext uri="{FF2B5EF4-FFF2-40B4-BE49-F238E27FC236}">
                <a16:creationId xmlns:a16="http://schemas.microsoft.com/office/drawing/2014/main" id="{5E33303B-DCA5-4235-92FA-A25BF20DBD97}"/>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621437" y="4408139"/>
            <a:ext cx="4181382" cy="1584288"/>
          </a:xfrm>
          <a:prstGeom prst="rect">
            <a:avLst/>
          </a:prstGeom>
        </p:spPr>
      </p:pic>
      <p:pic>
        <p:nvPicPr>
          <p:cNvPr id="6" name="Picture 5">
            <a:extLst>
              <a:ext uri="{FF2B5EF4-FFF2-40B4-BE49-F238E27FC236}">
                <a16:creationId xmlns:a16="http://schemas.microsoft.com/office/drawing/2014/main" id="{5060B6B3-A5C1-4E04-AFC1-B896D1DC7625}"/>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6329779" y="4121127"/>
            <a:ext cx="4110361" cy="2199774"/>
          </a:xfrm>
          <a:prstGeom prst="rect">
            <a:avLst/>
          </a:prstGeom>
        </p:spPr>
      </p:pic>
      <p:sp>
        <p:nvSpPr>
          <p:cNvPr id="17" name="TextBox 16">
            <a:extLst>
              <a:ext uri="{FF2B5EF4-FFF2-40B4-BE49-F238E27FC236}">
                <a16:creationId xmlns:a16="http://schemas.microsoft.com/office/drawing/2014/main" id="{AB9DE25A-0318-45F7-BBAC-3F02AA5AF0E8}"/>
              </a:ext>
            </a:extLst>
          </p:cNvPr>
          <p:cNvSpPr txBox="1"/>
          <p:nvPr/>
        </p:nvSpPr>
        <p:spPr>
          <a:xfrm>
            <a:off x="162055" y="1566581"/>
            <a:ext cx="4907095" cy="2554545"/>
          </a:xfrm>
          <a:prstGeom prst="rect">
            <a:avLst/>
          </a:prstGeom>
          <a:noFill/>
        </p:spPr>
        <p:txBody>
          <a:bodyPr wrap="square">
            <a:spAutoFit/>
          </a:bodyPr>
          <a:lstStyle/>
          <a:p>
            <a:pPr marL="342900" indent="-342900">
              <a:buFont typeface="Arial" panose="020B0604020202020204" pitchFamily="34" charset="0"/>
              <a:buChar char="•"/>
            </a:pPr>
            <a:r>
              <a:rPr lang="en-US" sz="2000" b="0" i="0" dirty="0">
                <a:solidFill>
                  <a:schemeClr val="bg1"/>
                </a:solidFill>
                <a:effectLst/>
                <a:latin typeface="Georgia" panose="02040502050405020303" pitchFamily="18" charset="0"/>
              </a:rPr>
              <a:t>In this case many inputs from different time steps produce a single output. For example, </a:t>
            </a:r>
            <a:r>
              <a:rPr lang="en-US" sz="2000" dirty="0">
                <a:solidFill>
                  <a:schemeClr val="bg1"/>
                </a:solidFill>
                <a:latin typeface="Georgia" panose="02040502050405020303" pitchFamily="18" charset="0"/>
              </a:rPr>
              <a:t>(xt,xt+1,xt+2)</a:t>
            </a:r>
            <a:r>
              <a:rPr lang="en-US" sz="2000" b="0" i="0" dirty="0">
                <a:solidFill>
                  <a:schemeClr val="bg1"/>
                </a:solidFill>
                <a:effectLst/>
                <a:latin typeface="Georgia" panose="02040502050405020303" pitchFamily="18" charset="0"/>
              </a:rPr>
              <a:t> can produce a single output </a:t>
            </a:r>
            <a:r>
              <a:rPr lang="en-US" sz="2000" dirty="0" err="1">
                <a:solidFill>
                  <a:schemeClr val="bg1"/>
                </a:solidFill>
                <a:latin typeface="Georgia" panose="02040502050405020303" pitchFamily="18" charset="0"/>
              </a:rPr>
              <a:t>yt</a:t>
            </a:r>
            <a:r>
              <a:rPr lang="en-US" sz="2000" b="0" i="0" dirty="0">
                <a:solidFill>
                  <a:schemeClr val="bg1"/>
                </a:solidFill>
                <a:effectLst/>
                <a:latin typeface="Georgia" panose="02040502050405020303" pitchFamily="18" charset="0"/>
              </a:rPr>
              <a:t>. Such networks are employed in sentiment analysis or emotion detection, where the class label depends upon a sequence of words.</a:t>
            </a:r>
            <a:endParaRPr lang="en-IN" sz="2000" dirty="0">
              <a:solidFill>
                <a:schemeClr val="bg1"/>
              </a:solidFill>
              <a:latin typeface="Georgia" panose="02040502050405020303" pitchFamily="18" charset="0"/>
            </a:endParaRPr>
          </a:p>
        </p:txBody>
      </p:sp>
      <p:sp>
        <p:nvSpPr>
          <p:cNvPr id="19" name="TextBox 18">
            <a:extLst>
              <a:ext uri="{FF2B5EF4-FFF2-40B4-BE49-F238E27FC236}">
                <a16:creationId xmlns:a16="http://schemas.microsoft.com/office/drawing/2014/main" id="{298B812C-4019-4648-A71D-0E9035EAEC6A}"/>
              </a:ext>
            </a:extLst>
          </p:cNvPr>
          <p:cNvSpPr txBox="1"/>
          <p:nvPr/>
        </p:nvSpPr>
        <p:spPr>
          <a:xfrm>
            <a:off x="5532268" y="1759932"/>
            <a:ext cx="6223246" cy="1938992"/>
          </a:xfrm>
          <a:prstGeom prst="rect">
            <a:avLst/>
          </a:prstGeom>
          <a:noFill/>
        </p:spPr>
        <p:txBody>
          <a:bodyPr wrap="square">
            <a:spAutoFit/>
          </a:bodyPr>
          <a:lstStyle/>
          <a:p>
            <a:pPr marL="342900" indent="-342900">
              <a:buFont typeface="Arial" panose="020B0604020202020204" pitchFamily="34" charset="0"/>
              <a:buChar char="•"/>
            </a:pPr>
            <a:r>
              <a:rPr lang="en-US" sz="2000" b="0" i="0" dirty="0">
                <a:solidFill>
                  <a:schemeClr val="bg1"/>
                </a:solidFill>
                <a:effectLst/>
                <a:latin typeface="Georgia" panose="02040502050405020303" pitchFamily="18" charset="0"/>
              </a:rPr>
              <a:t>There are many possibilities for many to many. An example is shown above, where two inputs produce three outputs. Many to many networks are applied in machine translation. </a:t>
            </a:r>
          </a:p>
          <a:p>
            <a:pPr marL="342900" indent="-342900">
              <a:buFont typeface="Arial" panose="020B0604020202020204" pitchFamily="34" charset="0"/>
              <a:buChar char="•"/>
            </a:pPr>
            <a:r>
              <a:rPr lang="en-US" sz="2000" b="0" i="0" dirty="0" err="1">
                <a:solidFill>
                  <a:schemeClr val="bg1"/>
                </a:solidFill>
                <a:effectLst/>
                <a:latin typeface="Georgia" panose="02040502050405020303" pitchFamily="18" charset="0"/>
              </a:rPr>
              <a:t>e.g</a:t>
            </a:r>
            <a:r>
              <a:rPr lang="en-US" sz="2000" b="0" i="0" dirty="0">
                <a:solidFill>
                  <a:schemeClr val="bg1"/>
                </a:solidFill>
                <a:effectLst/>
                <a:latin typeface="Georgia" panose="02040502050405020303" pitchFamily="18" charset="0"/>
              </a:rPr>
              <a:t>, English to French or vice versa translation systems.</a:t>
            </a:r>
            <a:endParaRPr lang="en-IN" sz="2000" dirty="0">
              <a:solidFill>
                <a:schemeClr val="bg1"/>
              </a:solidFill>
              <a:latin typeface="Georgia" panose="02040502050405020303" pitchFamily="18" charset="0"/>
            </a:endParaRPr>
          </a:p>
        </p:txBody>
      </p:sp>
    </p:spTree>
    <p:extLst>
      <p:ext uri="{BB962C8B-B14F-4D97-AF65-F5344CB8AC3E}">
        <p14:creationId xmlns:p14="http://schemas.microsoft.com/office/powerpoint/2010/main" val="35416831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fade">
                                      <p:cBhvr>
                                        <p:cTn id="11" dur="500"/>
                                        <p:tgtEl>
                                          <p:spTgt spid="13"/>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15"/>
                                        </p:tgtEl>
                                        <p:attrNameLst>
                                          <p:attrName>style.visibility</p:attrName>
                                        </p:attrNameLst>
                                      </p:cBhvr>
                                      <p:to>
                                        <p:strVal val="visible"/>
                                      </p:to>
                                    </p:set>
                                    <p:animEffect transition="in" filter="fade">
                                      <p:cBhvr>
                                        <p:cTn id="16" dur="500"/>
                                        <p:tgtEl>
                                          <p:spTgt spid="15"/>
                                        </p:tgtEl>
                                      </p:cBhvr>
                                    </p:animEffect>
                                  </p:childTnLst>
                                </p:cTn>
                              </p:par>
                            </p:childTnLst>
                          </p:cTn>
                        </p:par>
                      </p:childTnLst>
                    </p:cTn>
                  </p:par>
                  <p:par>
                    <p:cTn id="17" fill="hold">
                      <p:stCondLst>
                        <p:cond delay="indefinite"/>
                      </p:stCondLst>
                      <p:childTnLst>
                        <p:par>
                          <p:cTn id="18" fill="hold">
                            <p:stCondLst>
                              <p:cond delay="0"/>
                            </p:stCondLst>
                            <p:childTnLst>
                              <p:par>
                                <p:cTn id="19" presetID="2" presetClass="entr" presetSubtype="8" fill="hold" grpId="0" nodeType="clickEffect">
                                  <p:stCondLst>
                                    <p:cond delay="0"/>
                                  </p:stCondLst>
                                  <p:childTnLst>
                                    <p:set>
                                      <p:cBhvr>
                                        <p:cTn id="20" dur="1" fill="hold">
                                          <p:stCondLst>
                                            <p:cond delay="0"/>
                                          </p:stCondLst>
                                        </p:cTn>
                                        <p:tgtEl>
                                          <p:spTgt spid="17"/>
                                        </p:tgtEl>
                                        <p:attrNameLst>
                                          <p:attrName>style.visibility</p:attrName>
                                        </p:attrNameLst>
                                      </p:cBhvr>
                                      <p:to>
                                        <p:strVal val="visible"/>
                                      </p:to>
                                    </p:set>
                                    <p:anim calcmode="lin" valueType="num">
                                      <p:cBhvr additive="base">
                                        <p:cTn id="21" dur="500" fill="hold"/>
                                        <p:tgtEl>
                                          <p:spTgt spid="17"/>
                                        </p:tgtEl>
                                        <p:attrNameLst>
                                          <p:attrName>ppt_x</p:attrName>
                                        </p:attrNameLst>
                                      </p:cBhvr>
                                      <p:tavLst>
                                        <p:tav tm="0">
                                          <p:val>
                                            <p:strVal val="0-#ppt_w/2"/>
                                          </p:val>
                                        </p:tav>
                                        <p:tav tm="100000">
                                          <p:val>
                                            <p:strVal val="#ppt_x"/>
                                          </p:val>
                                        </p:tav>
                                      </p:tavLst>
                                    </p:anim>
                                    <p:anim calcmode="lin" valueType="num">
                                      <p:cBhvr additive="base">
                                        <p:cTn id="22" dur="500" fill="hold"/>
                                        <p:tgtEl>
                                          <p:spTgt spid="17"/>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nodeType="clickEffect">
                                  <p:stCondLst>
                                    <p:cond delay="0"/>
                                  </p:stCondLst>
                                  <p:childTnLst>
                                    <p:set>
                                      <p:cBhvr>
                                        <p:cTn id="26" dur="1" fill="hold">
                                          <p:stCondLst>
                                            <p:cond delay="0"/>
                                          </p:stCondLst>
                                        </p:cTn>
                                        <p:tgtEl>
                                          <p:spTgt spid="4"/>
                                        </p:tgtEl>
                                        <p:attrNameLst>
                                          <p:attrName>style.visibility</p:attrName>
                                        </p:attrNameLst>
                                      </p:cBhvr>
                                      <p:to>
                                        <p:strVal val="visible"/>
                                      </p:to>
                                    </p:set>
                                    <p:anim calcmode="lin" valueType="num">
                                      <p:cBhvr additive="base">
                                        <p:cTn id="27" dur="500" fill="hold"/>
                                        <p:tgtEl>
                                          <p:spTgt spid="4"/>
                                        </p:tgtEl>
                                        <p:attrNameLst>
                                          <p:attrName>ppt_x</p:attrName>
                                        </p:attrNameLst>
                                      </p:cBhvr>
                                      <p:tavLst>
                                        <p:tav tm="0">
                                          <p:val>
                                            <p:strVal val="0-#ppt_w/2"/>
                                          </p:val>
                                        </p:tav>
                                        <p:tav tm="100000">
                                          <p:val>
                                            <p:strVal val="#ppt_x"/>
                                          </p:val>
                                        </p:tav>
                                      </p:tavLst>
                                    </p:anim>
                                    <p:anim calcmode="lin" valueType="num">
                                      <p:cBhvr additive="base">
                                        <p:cTn id="28" dur="5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2" fill="hold" grpId="0" nodeType="clickEffect">
                                  <p:stCondLst>
                                    <p:cond delay="0"/>
                                  </p:stCondLst>
                                  <p:childTnLst>
                                    <p:set>
                                      <p:cBhvr>
                                        <p:cTn id="32" dur="1" fill="hold">
                                          <p:stCondLst>
                                            <p:cond delay="0"/>
                                          </p:stCondLst>
                                        </p:cTn>
                                        <p:tgtEl>
                                          <p:spTgt spid="19"/>
                                        </p:tgtEl>
                                        <p:attrNameLst>
                                          <p:attrName>style.visibility</p:attrName>
                                        </p:attrNameLst>
                                      </p:cBhvr>
                                      <p:to>
                                        <p:strVal val="visible"/>
                                      </p:to>
                                    </p:set>
                                    <p:anim calcmode="lin" valueType="num">
                                      <p:cBhvr additive="base">
                                        <p:cTn id="33" dur="500" fill="hold"/>
                                        <p:tgtEl>
                                          <p:spTgt spid="19"/>
                                        </p:tgtEl>
                                        <p:attrNameLst>
                                          <p:attrName>ppt_x</p:attrName>
                                        </p:attrNameLst>
                                      </p:cBhvr>
                                      <p:tavLst>
                                        <p:tav tm="0">
                                          <p:val>
                                            <p:strVal val="1+#ppt_w/2"/>
                                          </p:val>
                                        </p:tav>
                                        <p:tav tm="100000">
                                          <p:val>
                                            <p:strVal val="#ppt_x"/>
                                          </p:val>
                                        </p:tav>
                                      </p:tavLst>
                                    </p:anim>
                                    <p:anim calcmode="lin" valueType="num">
                                      <p:cBhvr additive="base">
                                        <p:cTn id="34" dur="500" fill="hold"/>
                                        <p:tgtEl>
                                          <p:spTgt spid="19"/>
                                        </p:tgtEl>
                                        <p:attrNameLst>
                                          <p:attrName>ppt_y</p:attrName>
                                        </p:attrNameLst>
                                      </p:cBhvr>
                                      <p:tavLst>
                                        <p:tav tm="0">
                                          <p:val>
                                            <p:strVal val="#ppt_y"/>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2" fill="hold" nodeType="clickEffect">
                                  <p:stCondLst>
                                    <p:cond delay="0"/>
                                  </p:stCondLst>
                                  <p:childTnLst>
                                    <p:set>
                                      <p:cBhvr>
                                        <p:cTn id="38" dur="1" fill="hold">
                                          <p:stCondLst>
                                            <p:cond delay="0"/>
                                          </p:stCondLst>
                                        </p:cTn>
                                        <p:tgtEl>
                                          <p:spTgt spid="6"/>
                                        </p:tgtEl>
                                        <p:attrNameLst>
                                          <p:attrName>style.visibility</p:attrName>
                                        </p:attrNameLst>
                                      </p:cBhvr>
                                      <p:to>
                                        <p:strVal val="visible"/>
                                      </p:to>
                                    </p:set>
                                    <p:anim calcmode="lin" valueType="num">
                                      <p:cBhvr additive="base">
                                        <p:cTn id="39" dur="500" fill="hold"/>
                                        <p:tgtEl>
                                          <p:spTgt spid="6"/>
                                        </p:tgtEl>
                                        <p:attrNameLst>
                                          <p:attrName>ppt_x</p:attrName>
                                        </p:attrNameLst>
                                      </p:cBhvr>
                                      <p:tavLst>
                                        <p:tav tm="0">
                                          <p:val>
                                            <p:strVal val="1+#ppt_w/2"/>
                                          </p:val>
                                        </p:tav>
                                        <p:tav tm="100000">
                                          <p:val>
                                            <p:strVal val="#ppt_x"/>
                                          </p:val>
                                        </p:tav>
                                      </p:tavLst>
                                    </p:anim>
                                    <p:anim calcmode="lin" valueType="num">
                                      <p:cBhvr additive="base">
                                        <p:cTn id="40"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3" grpId="0"/>
      <p:bldP spid="15" grpId="0"/>
      <p:bldP spid="17" grpId="0"/>
      <p:bldP spid="19"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C1696E92-7128-4485-AF1C-B48232596E3F}"/>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18295"/>
            <a:ext cx="12192000" cy="6876295"/>
          </a:xfrm>
        </p:spPr>
      </p:pic>
      <p:sp>
        <p:nvSpPr>
          <p:cNvPr id="8" name="TextBox 7">
            <a:extLst>
              <a:ext uri="{FF2B5EF4-FFF2-40B4-BE49-F238E27FC236}">
                <a16:creationId xmlns:a16="http://schemas.microsoft.com/office/drawing/2014/main" id="{38A872B1-21F5-461F-863F-F186268BAD2C}"/>
              </a:ext>
            </a:extLst>
          </p:cNvPr>
          <p:cNvSpPr txBox="1"/>
          <p:nvPr/>
        </p:nvSpPr>
        <p:spPr>
          <a:xfrm>
            <a:off x="0" y="0"/>
            <a:ext cx="6968971" cy="646331"/>
          </a:xfrm>
          <a:prstGeom prst="rect">
            <a:avLst/>
          </a:prstGeom>
          <a:noFill/>
        </p:spPr>
        <p:txBody>
          <a:bodyPr wrap="square" rtlCol="0">
            <a:spAutoFit/>
          </a:bodyPr>
          <a:lstStyle/>
          <a:p>
            <a:pPr algn="l" fontAlgn="base"/>
            <a:r>
              <a:rPr lang="en-IN" sz="3600" i="0" dirty="0">
                <a:solidFill>
                  <a:schemeClr val="bg1"/>
                </a:solidFill>
                <a:effectLst/>
                <a:latin typeface="Agency FB" panose="020B0503020202020204" pitchFamily="34" charset="0"/>
              </a:rPr>
              <a:t>Application of Recurrent Neural Network</a:t>
            </a:r>
          </a:p>
        </p:txBody>
      </p:sp>
      <p:cxnSp>
        <p:nvCxnSpPr>
          <p:cNvPr id="10" name="Straight Connector 9">
            <a:extLst>
              <a:ext uri="{FF2B5EF4-FFF2-40B4-BE49-F238E27FC236}">
                <a16:creationId xmlns:a16="http://schemas.microsoft.com/office/drawing/2014/main" id="{90F1AE6D-799F-4C69-997C-B343E23E5FF4}"/>
              </a:ext>
            </a:extLst>
          </p:cNvPr>
          <p:cNvCxnSpPr/>
          <p:nvPr/>
        </p:nvCxnSpPr>
        <p:spPr>
          <a:xfrm>
            <a:off x="0" y="736847"/>
            <a:ext cx="1199373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A8DC9EC1-3315-4974-A4BD-F9C9824C5100}"/>
              </a:ext>
            </a:extLst>
          </p:cNvPr>
          <p:cNvSpPr txBox="1"/>
          <p:nvPr/>
        </p:nvSpPr>
        <p:spPr>
          <a:xfrm>
            <a:off x="315157" y="939808"/>
            <a:ext cx="3688672" cy="461665"/>
          </a:xfrm>
          <a:prstGeom prst="rect">
            <a:avLst/>
          </a:prstGeom>
          <a:noFill/>
        </p:spPr>
        <p:txBody>
          <a:bodyPr wrap="square">
            <a:spAutoFit/>
          </a:bodyPr>
          <a:lstStyle/>
          <a:p>
            <a:pPr algn="l" fontAlgn="base"/>
            <a:r>
              <a:rPr lang="en-IN" sz="2400" i="0" dirty="0">
                <a:solidFill>
                  <a:schemeClr val="bg1"/>
                </a:solidFill>
                <a:effectLst/>
                <a:latin typeface="Georgia" panose="02040502050405020303" pitchFamily="18" charset="0"/>
              </a:rPr>
              <a:t>Voice classification</a:t>
            </a:r>
            <a:endParaRPr lang="en-IN" sz="2400" dirty="0">
              <a:solidFill>
                <a:schemeClr val="bg1"/>
              </a:solidFill>
              <a:effectLst/>
              <a:latin typeface="Georgia" panose="02040502050405020303" pitchFamily="18" charset="0"/>
            </a:endParaRPr>
          </a:p>
        </p:txBody>
      </p:sp>
      <p:sp>
        <p:nvSpPr>
          <p:cNvPr id="12" name="TextBox 11">
            <a:extLst>
              <a:ext uri="{FF2B5EF4-FFF2-40B4-BE49-F238E27FC236}">
                <a16:creationId xmlns:a16="http://schemas.microsoft.com/office/drawing/2014/main" id="{6BE5236A-1762-45CE-971A-C3257F052BA8}"/>
              </a:ext>
            </a:extLst>
          </p:cNvPr>
          <p:cNvSpPr txBox="1"/>
          <p:nvPr/>
        </p:nvSpPr>
        <p:spPr>
          <a:xfrm>
            <a:off x="803428" y="1465332"/>
            <a:ext cx="8278427" cy="1631216"/>
          </a:xfrm>
          <a:prstGeom prst="rect">
            <a:avLst/>
          </a:prstGeom>
          <a:noFill/>
        </p:spPr>
        <p:txBody>
          <a:bodyPr wrap="square">
            <a:spAutoFit/>
          </a:bodyPr>
          <a:lstStyle/>
          <a:p>
            <a:pPr marL="342900" indent="-342900">
              <a:buFont typeface="Arial" panose="020B0604020202020204" pitchFamily="34" charset="0"/>
              <a:buChar char="•"/>
            </a:pPr>
            <a:r>
              <a:rPr lang="en-US" sz="2000" b="0" i="0" dirty="0">
                <a:solidFill>
                  <a:schemeClr val="bg1"/>
                </a:solidFill>
                <a:effectLst/>
                <a:latin typeface="Georgia" panose="02040502050405020303" pitchFamily="18" charset="0"/>
              </a:rPr>
              <a:t>For example you want to classify between male &amp; female voices then you’d have sound samples from male &amp; female voices. </a:t>
            </a:r>
            <a:endParaRPr lang="en-US" sz="2000" dirty="0">
              <a:solidFill>
                <a:schemeClr val="bg1"/>
              </a:solidFill>
              <a:latin typeface="Georgia" panose="02040502050405020303" pitchFamily="18" charset="0"/>
            </a:endParaRPr>
          </a:p>
          <a:p>
            <a:pPr marL="342900" indent="-342900">
              <a:buFont typeface="Arial" panose="020B0604020202020204" pitchFamily="34" charset="0"/>
              <a:buChar char="•"/>
            </a:pPr>
            <a:endParaRPr lang="en-US" sz="2000" b="0" i="0" dirty="0">
              <a:solidFill>
                <a:schemeClr val="bg1"/>
              </a:solidFill>
              <a:effectLst/>
              <a:latin typeface="Georgia" panose="02040502050405020303" pitchFamily="18" charset="0"/>
            </a:endParaRPr>
          </a:p>
          <a:p>
            <a:pPr marL="342900" indent="-342900">
              <a:buFont typeface="Arial" panose="020B0604020202020204" pitchFamily="34" charset="0"/>
              <a:buChar char="•"/>
            </a:pPr>
            <a:r>
              <a:rPr lang="en-US" sz="2000" b="0" i="0" dirty="0">
                <a:solidFill>
                  <a:schemeClr val="bg1"/>
                </a:solidFill>
                <a:effectLst/>
                <a:latin typeface="Georgia" panose="02040502050405020303" pitchFamily="18" charset="0"/>
              </a:rPr>
              <a:t>input would be a voice sample of varying lengths, while output is of a fixed type and size.</a:t>
            </a:r>
          </a:p>
        </p:txBody>
      </p:sp>
      <p:sp>
        <p:nvSpPr>
          <p:cNvPr id="14" name="TextBox 13">
            <a:extLst>
              <a:ext uri="{FF2B5EF4-FFF2-40B4-BE49-F238E27FC236}">
                <a16:creationId xmlns:a16="http://schemas.microsoft.com/office/drawing/2014/main" id="{D9424F8F-EE74-4648-84DA-C95D2F17B30B}"/>
              </a:ext>
            </a:extLst>
          </p:cNvPr>
          <p:cNvSpPr txBox="1"/>
          <p:nvPr/>
        </p:nvSpPr>
        <p:spPr>
          <a:xfrm>
            <a:off x="315157" y="3189928"/>
            <a:ext cx="6223246" cy="461665"/>
          </a:xfrm>
          <a:prstGeom prst="rect">
            <a:avLst/>
          </a:prstGeom>
          <a:noFill/>
        </p:spPr>
        <p:txBody>
          <a:bodyPr wrap="square">
            <a:spAutoFit/>
          </a:bodyPr>
          <a:lstStyle/>
          <a:p>
            <a:r>
              <a:rPr lang="en-IN" sz="2400" i="0" dirty="0">
                <a:solidFill>
                  <a:schemeClr val="bg1"/>
                </a:solidFill>
                <a:effectLst/>
                <a:latin typeface="Georgia" panose="02040502050405020303" pitchFamily="18" charset="0"/>
              </a:rPr>
              <a:t>Image Captioning </a:t>
            </a:r>
            <a:endParaRPr lang="en-IN" sz="2400" dirty="0">
              <a:solidFill>
                <a:schemeClr val="bg1"/>
              </a:solidFill>
              <a:latin typeface="Georgia" panose="02040502050405020303" pitchFamily="18" charset="0"/>
            </a:endParaRPr>
          </a:p>
        </p:txBody>
      </p:sp>
      <p:sp>
        <p:nvSpPr>
          <p:cNvPr id="16" name="TextBox 15">
            <a:extLst>
              <a:ext uri="{FF2B5EF4-FFF2-40B4-BE49-F238E27FC236}">
                <a16:creationId xmlns:a16="http://schemas.microsoft.com/office/drawing/2014/main" id="{42F0B89C-393B-4624-9DBF-82838AF79F81}"/>
              </a:ext>
            </a:extLst>
          </p:cNvPr>
          <p:cNvSpPr txBox="1"/>
          <p:nvPr/>
        </p:nvSpPr>
        <p:spPr>
          <a:xfrm>
            <a:off x="803428" y="3915445"/>
            <a:ext cx="8646850" cy="707886"/>
          </a:xfrm>
          <a:prstGeom prst="rect">
            <a:avLst/>
          </a:prstGeom>
          <a:noFill/>
        </p:spPr>
        <p:txBody>
          <a:bodyPr wrap="square">
            <a:spAutoFit/>
          </a:bodyPr>
          <a:lstStyle/>
          <a:p>
            <a:pPr marL="342900" indent="-342900">
              <a:buFont typeface="Arial" panose="020B0604020202020204" pitchFamily="34" charset="0"/>
              <a:buChar char="•"/>
            </a:pPr>
            <a:r>
              <a:rPr lang="en-US" sz="2000" b="0" i="0" dirty="0">
                <a:solidFill>
                  <a:schemeClr val="bg1"/>
                </a:solidFill>
                <a:effectLst/>
                <a:latin typeface="Georgia" panose="02040502050405020303" pitchFamily="18" charset="0"/>
              </a:rPr>
              <a:t>For tasks like Image captioning , we have a single input – the image, and a series or sequence of words as output.</a:t>
            </a:r>
            <a:endParaRPr lang="en-IN" sz="2000" dirty="0">
              <a:solidFill>
                <a:schemeClr val="bg1"/>
              </a:solidFill>
              <a:latin typeface="Georgia" panose="02040502050405020303" pitchFamily="18" charset="0"/>
            </a:endParaRPr>
          </a:p>
        </p:txBody>
      </p:sp>
      <p:sp>
        <p:nvSpPr>
          <p:cNvPr id="18" name="TextBox 17">
            <a:extLst>
              <a:ext uri="{FF2B5EF4-FFF2-40B4-BE49-F238E27FC236}">
                <a16:creationId xmlns:a16="http://schemas.microsoft.com/office/drawing/2014/main" id="{A3D19968-FD0A-4BD3-A3DE-72DA1A25F1D7}"/>
              </a:ext>
            </a:extLst>
          </p:cNvPr>
          <p:cNvSpPr txBox="1"/>
          <p:nvPr/>
        </p:nvSpPr>
        <p:spPr>
          <a:xfrm>
            <a:off x="372862" y="5023964"/>
            <a:ext cx="6223246" cy="461665"/>
          </a:xfrm>
          <a:prstGeom prst="rect">
            <a:avLst/>
          </a:prstGeom>
          <a:noFill/>
        </p:spPr>
        <p:txBody>
          <a:bodyPr wrap="square">
            <a:spAutoFit/>
          </a:bodyPr>
          <a:lstStyle/>
          <a:p>
            <a:r>
              <a:rPr lang="en-IN" sz="2400" i="0" dirty="0">
                <a:solidFill>
                  <a:schemeClr val="bg1"/>
                </a:solidFill>
                <a:effectLst/>
                <a:latin typeface="Georgia" panose="02040502050405020303" pitchFamily="18" charset="0"/>
              </a:rPr>
              <a:t>Language</a:t>
            </a:r>
            <a:r>
              <a:rPr lang="en-IN" i="0" dirty="0">
                <a:solidFill>
                  <a:schemeClr val="bg1"/>
                </a:solidFill>
                <a:effectLst/>
                <a:latin typeface="Georgia" panose="02040502050405020303" pitchFamily="18" charset="0"/>
              </a:rPr>
              <a:t> </a:t>
            </a:r>
            <a:r>
              <a:rPr lang="en-IN" sz="2400" i="0" dirty="0">
                <a:solidFill>
                  <a:schemeClr val="bg1"/>
                </a:solidFill>
                <a:effectLst/>
                <a:latin typeface="Georgia" panose="02040502050405020303" pitchFamily="18" charset="0"/>
              </a:rPr>
              <a:t>Translation</a:t>
            </a:r>
            <a:endParaRPr lang="en-IN" dirty="0">
              <a:solidFill>
                <a:schemeClr val="bg1"/>
              </a:solidFill>
              <a:latin typeface="Georgia" panose="02040502050405020303" pitchFamily="18" charset="0"/>
            </a:endParaRPr>
          </a:p>
        </p:txBody>
      </p:sp>
    </p:spTree>
    <p:extLst>
      <p:ext uri="{BB962C8B-B14F-4D97-AF65-F5344CB8AC3E}">
        <p14:creationId xmlns:p14="http://schemas.microsoft.com/office/powerpoint/2010/main" val="10212403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3" grpId="0"/>
      <p:bldP spid="12" grpId="0"/>
      <p:bldP spid="14" grpId="0"/>
      <p:bldP spid="16" grpId="0"/>
      <p:bldP spid="1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F881034-A9D5-4324-86DF-952806BAC1BE}"/>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Lst>
          </a:blip>
          <a:stretch>
            <a:fillRect/>
          </a:stretch>
        </p:blipFill>
        <p:spPr>
          <a:xfrm>
            <a:off x="0" y="0"/>
            <a:ext cx="12192000" cy="6858975"/>
          </a:xfrm>
          <a:prstGeom prst="rect">
            <a:avLst/>
          </a:prstGeom>
        </p:spPr>
      </p:pic>
      <p:sp>
        <p:nvSpPr>
          <p:cNvPr id="7" name="TextBox 6">
            <a:extLst>
              <a:ext uri="{FF2B5EF4-FFF2-40B4-BE49-F238E27FC236}">
                <a16:creationId xmlns:a16="http://schemas.microsoft.com/office/drawing/2014/main" id="{444F7664-AB6F-40B1-B02B-47B61F4B97A1}"/>
              </a:ext>
            </a:extLst>
          </p:cNvPr>
          <p:cNvSpPr txBox="1"/>
          <p:nvPr/>
        </p:nvSpPr>
        <p:spPr>
          <a:xfrm>
            <a:off x="-5919" y="201489"/>
            <a:ext cx="5708341" cy="646331"/>
          </a:xfrm>
          <a:prstGeom prst="rect">
            <a:avLst/>
          </a:prstGeom>
          <a:noFill/>
        </p:spPr>
        <p:txBody>
          <a:bodyPr wrap="square" rtlCol="0">
            <a:spAutoFit/>
          </a:bodyPr>
          <a:lstStyle/>
          <a:p>
            <a:r>
              <a:rPr lang="en-US" sz="3600" dirty="0">
                <a:solidFill>
                  <a:schemeClr val="bg1"/>
                </a:solidFill>
                <a:latin typeface="Agency FB" panose="020B0503020202020204" pitchFamily="34" charset="0"/>
              </a:rPr>
              <a:t>Work of Neural network  </a:t>
            </a:r>
            <a:endParaRPr lang="en-IN" sz="3600" dirty="0">
              <a:solidFill>
                <a:schemeClr val="bg1"/>
              </a:solidFill>
              <a:latin typeface="Agency FB" panose="020B0503020202020204" pitchFamily="34" charset="0"/>
            </a:endParaRPr>
          </a:p>
        </p:txBody>
      </p:sp>
      <p:sp>
        <p:nvSpPr>
          <p:cNvPr id="8" name="TextBox 7">
            <a:extLst>
              <a:ext uri="{FF2B5EF4-FFF2-40B4-BE49-F238E27FC236}">
                <a16:creationId xmlns:a16="http://schemas.microsoft.com/office/drawing/2014/main" id="{18714BA8-7684-4F62-A960-FC0924A0D0E0}"/>
              </a:ext>
            </a:extLst>
          </p:cNvPr>
          <p:cNvSpPr txBox="1"/>
          <p:nvPr/>
        </p:nvSpPr>
        <p:spPr>
          <a:xfrm>
            <a:off x="624395" y="1304855"/>
            <a:ext cx="11283517" cy="1692771"/>
          </a:xfrm>
          <a:prstGeom prst="rect">
            <a:avLst/>
          </a:prstGeom>
          <a:noFill/>
        </p:spPr>
        <p:txBody>
          <a:bodyPr wrap="square" rtlCol="0">
            <a:spAutoFit/>
          </a:bodyPr>
          <a:lstStyle/>
          <a:p>
            <a:r>
              <a:rPr lang="en-US" sz="2000" dirty="0">
                <a:solidFill>
                  <a:schemeClr val="bg1"/>
                </a:solidFill>
                <a:latin typeface="Georgia" panose="02040502050405020303" pitchFamily="18" charset="0"/>
              </a:rPr>
              <a:t>N</a:t>
            </a:r>
            <a:r>
              <a:rPr lang="en-US" sz="2000" i="0" dirty="0">
                <a:solidFill>
                  <a:schemeClr val="bg1"/>
                </a:solidFill>
                <a:effectLst/>
                <a:latin typeface="Georgia" panose="02040502050405020303" pitchFamily="18" charset="0"/>
              </a:rPr>
              <a:t>eural network </a:t>
            </a:r>
            <a:r>
              <a:rPr lang="en-US" sz="2000" dirty="0">
                <a:solidFill>
                  <a:schemeClr val="bg1"/>
                </a:solidFill>
                <a:latin typeface="Georgia" panose="02040502050405020303" pitchFamily="18" charset="0"/>
              </a:rPr>
              <a:t>need to use big data in training neural networks. They work because they are trained on vast amounts of data to then recognize, classify and predict things.</a:t>
            </a:r>
          </a:p>
          <a:p>
            <a:endParaRPr lang="en-IN" sz="2400" dirty="0">
              <a:solidFill>
                <a:schemeClr val="bg1"/>
              </a:solidFill>
              <a:latin typeface="Georgia" panose="02040502050405020303" pitchFamily="18" charset="0"/>
            </a:endParaRPr>
          </a:p>
          <a:p>
            <a:r>
              <a:rPr lang="en-US" sz="2000" dirty="0">
                <a:solidFill>
                  <a:schemeClr val="bg1"/>
                </a:solidFill>
                <a:latin typeface="Georgia" panose="02040502050405020303" pitchFamily="18" charset="0"/>
              </a:rPr>
              <a:t>In the driverless cars example, it would need to look at millions of images and video of all the things on the street and be told what each of those things is. And tell what action need to be take  </a:t>
            </a:r>
            <a:endParaRPr lang="en-IN" sz="2400" dirty="0">
              <a:solidFill>
                <a:schemeClr val="bg1"/>
              </a:solidFill>
              <a:latin typeface="Georgia" panose="02040502050405020303" pitchFamily="18" charset="0"/>
            </a:endParaRPr>
          </a:p>
        </p:txBody>
      </p:sp>
      <p:cxnSp>
        <p:nvCxnSpPr>
          <p:cNvPr id="10" name="Straight Connector 9">
            <a:extLst>
              <a:ext uri="{FF2B5EF4-FFF2-40B4-BE49-F238E27FC236}">
                <a16:creationId xmlns:a16="http://schemas.microsoft.com/office/drawing/2014/main" id="{44046D91-887E-476E-8580-EAD418C5EF8B}"/>
              </a:ext>
            </a:extLst>
          </p:cNvPr>
          <p:cNvCxnSpPr/>
          <p:nvPr/>
        </p:nvCxnSpPr>
        <p:spPr>
          <a:xfrm>
            <a:off x="63623" y="1059158"/>
            <a:ext cx="1206475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F9A350C4-80B3-4287-9AB1-31F62A045774}"/>
              </a:ext>
            </a:extLst>
          </p:cNvPr>
          <p:cNvSpPr txBox="1"/>
          <p:nvPr/>
        </p:nvSpPr>
        <p:spPr>
          <a:xfrm>
            <a:off x="624395" y="3190645"/>
            <a:ext cx="10156054" cy="2308324"/>
          </a:xfrm>
          <a:prstGeom prst="rect">
            <a:avLst/>
          </a:prstGeom>
          <a:noFill/>
        </p:spPr>
        <p:txBody>
          <a:bodyPr wrap="square" rtlCol="0">
            <a:spAutoFit/>
          </a:bodyPr>
          <a:lstStyle/>
          <a:p>
            <a:r>
              <a:rPr lang="en-US" sz="2000" dirty="0">
                <a:solidFill>
                  <a:schemeClr val="bg1"/>
                </a:solidFill>
                <a:latin typeface="Georgia" panose="02040502050405020303" pitchFamily="18" charset="0"/>
              </a:rPr>
              <a:t>A neural network is a network of artificial neurons programmed in software. It tries to simulate the human brain, so it has many layers of “neurons” just like the neurons in our brain. </a:t>
            </a:r>
          </a:p>
          <a:p>
            <a:endParaRPr lang="en-US" sz="2400" dirty="0">
              <a:solidFill>
                <a:schemeClr val="bg1"/>
              </a:solidFill>
              <a:latin typeface="Georgia" panose="02040502050405020303" pitchFamily="18" charset="0"/>
            </a:endParaRPr>
          </a:p>
          <a:p>
            <a:r>
              <a:rPr lang="en-US" sz="2000" dirty="0">
                <a:solidFill>
                  <a:schemeClr val="bg1"/>
                </a:solidFill>
                <a:latin typeface="Georgia" panose="02040502050405020303" pitchFamily="18" charset="0"/>
              </a:rPr>
              <a:t>A simple neural network includes an input layer, an output layer and, in between, a hidden layer. The layers are connected via nodes, and these connections forms a “network” – the neural network of interconnected nodes.</a:t>
            </a:r>
            <a:endParaRPr lang="en-IN" sz="2800" dirty="0">
              <a:solidFill>
                <a:schemeClr val="bg1"/>
              </a:solidFill>
              <a:latin typeface="Georgia" panose="02040502050405020303" pitchFamily="18" charset="0"/>
            </a:endParaRPr>
          </a:p>
        </p:txBody>
      </p:sp>
    </p:spTree>
    <p:extLst>
      <p:ext uri="{BB962C8B-B14F-4D97-AF65-F5344CB8AC3E}">
        <p14:creationId xmlns:p14="http://schemas.microsoft.com/office/powerpoint/2010/main" val="382484230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20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12"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additive="base">
                                        <p:cTn id="12" dur="2000" fill="hold"/>
                                        <p:tgtEl>
                                          <p:spTgt spid="8"/>
                                        </p:tgtEl>
                                        <p:attrNameLst>
                                          <p:attrName>ppt_x</p:attrName>
                                        </p:attrNameLst>
                                      </p:cBhvr>
                                      <p:tavLst>
                                        <p:tav tm="0">
                                          <p:val>
                                            <p:strVal val="0-#ppt_w/2"/>
                                          </p:val>
                                        </p:tav>
                                        <p:tav tm="100000">
                                          <p:val>
                                            <p:strVal val="#ppt_x"/>
                                          </p:val>
                                        </p:tav>
                                      </p:tavLst>
                                    </p:anim>
                                    <p:anim calcmode="lin" valueType="num">
                                      <p:cBhvr additive="base">
                                        <p:cTn id="13" dur="20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6" fill="hold" grpId="0" nodeType="clickEffect">
                                  <p:stCondLst>
                                    <p:cond delay="0"/>
                                  </p:stCondLst>
                                  <p:childTnLst>
                                    <p:set>
                                      <p:cBhvr>
                                        <p:cTn id="17" dur="1" fill="hold">
                                          <p:stCondLst>
                                            <p:cond delay="0"/>
                                          </p:stCondLst>
                                        </p:cTn>
                                        <p:tgtEl>
                                          <p:spTgt spid="11"/>
                                        </p:tgtEl>
                                        <p:attrNameLst>
                                          <p:attrName>style.visibility</p:attrName>
                                        </p:attrNameLst>
                                      </p:cBhvr>
                                      <p:to>
                                        <p:strVal val="visible"/>
                                      </p:to>
                                    </p:set>
                                    <p:anim calcmode="lin" valueType="num">
                                      <p:cBhvr additive="base">
                                        <p:cTn id="18" dur="2000" fill="hold"/>
                                        <p:tgtEl>
                                          <p:spTgt spid="11"/>
                                        </p:tgtEl>
                                        <p:attrNameLst>
                                          <p:attrName>ppt_x</p:attrName>
                                        </p:attrNameLst>
                                      </p:cBhvr>
                                      <p:tavLst>
                                        <p:tav tm="0">
                                          <p:val>
                                            <p:strVal val="1+#ppt_w/2"/>
                                          </p:val>
                                        </p:tav>
                                        <p:tav tm="100000">
                                          <p:val>
                                            <p:strVal val="#ppt_x"/>
                                          </p:val>
                                        </p:tav>
                                      </p:tavLst>
                                    </p:anim>
                                    <p:anim calcmode="lin" valueType="num">
                                      <p:cBhvr additive="base">
                                        <p:cTn id="19" dur="20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11"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F881034-A9D5-4324-86DF-952806BAC1BE}"/>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Lst>
          </a:blip>
          <a:stretch>
            <a:fillRect/>
          </a:stretch>
        </p:blipFill>
        <p:spPr>
          <a:xfrm>
            <a:off x="0" y="0"/>
            <a:ext cx="12192000" cy="6858975"/>
          </a:xfrm>
          <a:prstGeom prst="rect">
            <a:avLst/>
          </a:prstGeom>
        </p:spPr>
      </p:pic>
      <p:sp>
        <p:nvSpPr>
          <p:cNvPr id="7" name="TextBox 6">
            <a:extLst>
              <a:ext uri="{FF2B5EF4-FFF2-40B4-BE49-F238E27FC236}">
                <a16:creationId xmlns:a16="http://schemas.microsoft.com/office/drawing/2014/main" id="{444F7664-AB6F-40B1-B02B-47B61F4B97A1}"/>
              </a:ext>
            </a:extLst>
          </p:cNvPr>
          <p:cNvSpPr txBox="1"/>
          <p:nvPr/>
        </p:nvSpPr>
        <p:spPr>
          <a:xfrm>
            <a:off x="-5919" y="201489"/>
            <a:ext cx="5708341" cy="646331"/>
          </a:xfrm>
          <a:prstGeom prst="rect">
            <a:avLst/>
          </a:prstGeom>
          <a:noFill/>
        </p:spPr>
        <p:txBody>
          <a:bodyPr wrap="square" rtlCol="0">
            <a:spAutoFit/>
          </a:bodyPr>
          <a:lstStyle/>
          <a:p>
            <a:r>
              <a:rPr lang="en-US" sz="3600" dirty="0">
                <a:solidFill>
                  <a:schemeClr val="bg1"/>
                </a:solidFill>
                <a:latin typeface="Agency FB" panose="020B0503020202020204" pitchFamily="34" charset="0"/>
              </a:rPr>
              <a:t>Work of Neural network  </a:t>
            </a:r>
            <a:endParaRPr lang="en-IN" sz="3600" dirty="0">
              <a:solidFill>
                <a:schemeClr val="bg1"/>
              </a:solidFill>
              <a:latin typeface="Agency FB" panose="020B0503020202020204" pitchFamily="34" charset="0"/>
            </a:endParaRPr>
          </a:p>
        </p:txBody>
      </p:sp>
      <p:cxnSp>
        <p:nvCxnSpPr>
          <p:cNvPr id="10" name="Straight Connector 9">
            <a:extLst>
              <a:ext uri="{FF2B5EF4-FFF2-40B4-BE49-F238E27FC236}">
                <a16:creationId xmlns:a16="http://schemas.microsoft.com/office/drawing/2014/main" id="{44046D91-887E-476E-8580-EAD418C5EF8B}"/>
              </a:ext>
            </a:extLst>
          </p:cNvPr>
          <p:cNvCxnSpPr/>
          <p:nvPr/>
        </p:nvCxnSpPr>
        <p:spPr>
          <a:xfrm>
            <a:off x="63623" y="1059158"/>
            <a:ext cx="1206475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F9A350C4-80B3-4287-9AB1-31F62A045774}"/>
              </a:ext>
            </a:extLst>
          </p:cNvPr>
          <p:cNvSpPr txBox="1"/>
          <p:nvPr/>
        </p:nvSpPr>
        <p:spPr>
          <a:xfrm>
            <a:off x="491230" y="1344090"/>
            <a:ext cx="10525958" cy="3170099"/>
          </a:xfrm>
          <a:prstGeom prst="rect">
            <a:avLst/>
          </a:prstGeom>
          <a:noFill/>
        </p:spPr>
        <p:txBody>
          <a:bodyPr wrap="square" rtlCol="0">
            <a:spAutoFit/>
          </a:bodyPr>
          <a:lstStyle/>
          <a:p>
            <a:pPr fontAlgn="base"/>
            <a:r>
              <a:rPr lang="en-GB" sz="2000" dirty="0">
                <a:solidFill>
                  <a:schemeClr val="bg1"/>
                </a:solidFill>
                <a:latin typeface="Georgia" panose="02040502050405020303" pitchFamily="18" charset="0"/>
              </a:rPr>
              <a:t>The “building blocks” of neural networks are the neurons.</a:t>
            </a:r>
            <a:endParaRPr lang="en-IN" sz="2000" dirty="0">
              <a:solidFill>
                <a:schemeClr val="bg1"/>
              </a:solidFill>
              <a:latin typeface="Georgia" panose="02040502050405020303" pitchFamily="18" charset="0"/>
            </a:endParaRPr>
          </a:p>
          <a:p>
            <a:pPr marL="342900" indent="-342900" fontAlgn="base">
              <a:buFont typeface="Arial" panose="020B0604020202020204" pitchFamily="34" charset="0"/>
              <a:buChar char="•"/>
            </a:pPr>
            <a:r>
              <a:rPr lang="en-GB" sz="2000" dirty="0">
                <a:solidFill>
                  <a:schemeClr val="bg1"/>
                </a:solidFill>
                <a:latin typeface="Georgia" panose="02040502050405020303" pitchFamily="18" charset="0"/>
              </a:rPr>
              <a:t>In technical systems, we also refer to them as units or nodes.</a:t>
            </a:r>
          </a:p>
          <a:p>
            <a:pPr fontAlgn="base"/>
            <a:endParaRPr lang="en-GB" sz="2000" dirty="0">
              <a:solidFill>
                <a:schemeClr val="bg1"/>
              </a:solidFill>
              <a:latin typeface="Georgia" panose="02040502050405020303" pitchFamily="18" charset="0"/>
            </a:endParaRPr>
          </a:p>
          <a:p>
            <a:pPr fontAlgn="base"/>
            <a:r>
              <a:rPr lang="en-GB" sz="2000" dirty="0">
                <a:solidFill>
                  <a:schemeClr val="bg1"/>
                </a:solidFill>
                <a:latin typeface="Georgia" panose="02040502050405020303" pitchFamily="18" charset="0"/>
              </a:rPr>
              <a:t>Basically, each neuron</a:t>
            </a:r>
            <a:endParaRPr lang="en-IN" sz="2400" dirty="0">
              <a:solidFill>
                <a:schemeClr val="bg1"/>
              </a:solidFill>
              <a:latin typeface="Georgia" panose="02040502050405020303" pitchFamily="18" charset="0"/>
            </a:endParaRPr>
          </a:p>
          <a:p>
            <a:pPr marL="342900" indent="-342900" fontAlgn="base">
              <a:buFont typeface="Arial" panose="020B0604020202020204" pitchFamily="34" charset="0"/>
              <a:buChar char="•"/>
            </a:pPr>
            <a:r>
              <a:rPr lang="en-GB" sz="2000" dirty="0">
                <a:solidFill>
                  <a:schemeClr val="bg1"/>
                </a:solidFill>
                <a:latin typeface="Georgia" panose="02040502050405020303" pitchFamily="18" charset="0"/>
              </a:rPr>
              <a:t>receives input from many other neurons.</a:t>
            </a:r>
            <a:endParaRPr lang="en-IN" sz="2400" dirty="0">
              <a:solidFill>
                <a:schemeClr val="bg1"/>
              </a:solidFill>
              <a:latin typeface="Georgia" panose="02040502050405020303" pitchFamily="18" charset="0"/>
            </a:endParaRPr>
          </a:p>
          <a:p>
            <a:pPr marL="342900" indent="-342900" fontAlgn="base">
              <a:buFont typeface="Arial" panose="020B0604020202020204" pitchFamily="34" charset="0"/>
              <a:buChar char="•"/>
            </a:pPr>
            <a:r>
              <a:rPr lang="en-GB" sz="2000" dirty="0">
                <a:solidFill>
                  <a:schemeClr val="bg1"/>
                </a:solidFill>
                <a:latin typeface="Georgia" panose="02040502050405020303" pitchFamily="18" charset="0"/>
              </a:rPr>
              <a:t>changes its internal state (activation) based on the current input.</a:t>
            </a:r>
            <a:endParaRPr lang="en-IN" sz="2400" dirty="0">
              <a:solidFill>
                <a:schemeClr val="bg1"/>
              </a:solidFill>
              <a:latin typeface="Georgia" panose="02040502050405020303" pitchFamily="18" charset="0"/>
            </a:endParaRPr>
          </a:p>
          <a:p>
            <a:pPr marL="342900" indent="-342900" fontAlgn="base">
              <a:buFont typeface="Arial" panose="020B0604020202020204" pitchFamily="34" charset="0"/>
              <a:buChar char="•"/>
            </a:pPr>
            <a:r>
              <a:rPr lang="en-GB" sz="2000" dirty="0">
                <a:solidFill>
                  <a:schemeClr val="bg1"/>
                </a:solidFill>
                <a:latin typeface="Georgia" panose="02040502050405020303" pitchFamily="18" charset="0"/>
              </a:rPr>
              <a:t>sends one output signal to many other neurons, possibly including its input neurons (recurrent network).</a:t>
            </a:r>
          </a:p>
          <a:p>
            <a:pPr fontAlgn="base"/>
            <a:endParaRPr lang="en-GB" sz="2000" dirty="0">
              <a:solidFill>
                <a:schemeClr val="bg1"/>
              </a:solidFill>
              <a:effectLst/>
              <a:latin typeface="Georgia" panose="02040502050405020303" pitchFamily="18" charset="0"/>
            </a:endParaRPr>
          </a:p>
          <a:p>
            <a:pPr fontAlgn="base"/>
            <a:r>
              <a:rPr lang="en-GB" altLang="en-US" sz="2000" dirty="0">
                <a:solidFill>
                  <a:schemeClr val="bg1"/>
                </a:solidFill>
                <a:latin typeface="Georgia" panose="02040502050405020303" pitchFamily="18" charset="0"/>
                <a:cs typeface="Times New Roman" panose="02020603050405020304" pitchFamily="18" charset="0"/>
              </a:rPr>
              <a:t>In biological systems, one neuron can be connected to as many as 10,000 other neurons.</a:t>
            </a:r>
            <a:endParaRPr lang="en-IN" sz="2000" dirty="0">
              <a:solidFill>
                <a:schemeClr val="bg1"/>
              </a:solidFill>
              <a:effectLst/>
              <a:latin typeface="Georgia" panose="02040502050405020303" pitchFamily="18" charset="0"/>
            </a:endParaRPr>
          </a:p>
        </p:txBody>
      </p:sp>
    </p:spTree>
    <p:extLst>
      <p:ext uri="{BB962C8B-B14F-4D97-AF65-F5344CB8AC3E}">
        <p14:creationId xmlns:p14="http://schemas.microsoft.com/office/powerpoint/2010/main" val="215455379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20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6"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 calcmode="lin" valueType="num">
                                      <p:cBhvr additive="base">
                                        <p:cTn id="12" dur="2000" fill="hold"/>
                                        <p:tgtEl>
                                          <p:spTgt spid="11"/>
                                        </p:tgtEl>
                                        <p:attrNameLst>
                                          <p:attrName>ppt_x</p:attrName>
                                        </p:attrNameLst>
                                      </p:cBhvr>
                                      <p:tavLst>
                                        <p:tav tm="0">
                                          <p:val>
                                            <p:strVal val="1+#ppt_w/2"/>
                                          </p:val>
                                        </p:tav>
                                        <p:tav tm="100000">
                                          <p:val>
                                            <p:strVal val="#ppt_x"/>
                                          </p:val>
                                        </p:tav>
                                      </p:tavLst>
                                    </p:anim>
                                    <p:anim calcmode="lin" valueType="num">
                                      <p:cBhvr additive="base">
                                        <p:cTn id="13" dur="20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F881034-A9D5-4324-86DF-952806BAC1BE}"/>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Lst>
          </a:blip>
          <a:stretch>
            <a:fillRect/>
          </a:stretch>
        </p:blipFill>
        <p:spPr>
          <a:xfrm>
            <a:off x="0" y="0"/>
            <a:ext cx="12192000" cy="6858975"/>
          </a:xfrm>
          <a:prstGeom prst="rect">
            <a:avLst/>
          </a:prstGeom>
        </p:spPr>
      </p:pic>
      <p:sp>
        <p:nvSpPr>
          <p:cNvPr id="7" name="TextBox 6">
            <a:extLst>
              <a:ext uri="{FF2B5EF4-FFF2-40B4-BE49-F238E27FC236}">
                <a16:creationId xmlns:a16="http://schemas.microsoft.com/office/drawing/2014/main" id="{444F7664-AB6F-40B1-B02B-47B61F4B97A1}"/>
              </a:ext>
            </a:extLst>
          </p:cNvPr>
          <p:cNvSpPr txBox="1"/>
          <p:nvPr/>
        </p:nvSpPr>
        <p:spPr>
          <a:xfrm>
            <a:off x="-5919" y="201489"/>
            <a:ext cx="5708341" cy="646331"/>
          </a:xfrm>
          <a:prstGeom prst="rect">
            <a:avLst/>
          </a:prstGeom>
          <a:noFill/>
        </p:spPr>
        <p:txBody>
          <a:bodyPr wrap="square" rtlCol="0">
            <a:spAutoFit/>
          </a:bodyPr>
          <a:lstStyle/>
          <a:p>
            <a:r>
              <a:rPr lang="en-US" sz="3600" dirty="0">
                <a:solidFill>
                  <a:schemeClr val="bg1"/>
                </a:solidFill>
                <a:latin typeface="Agency FB" panose="020B0503020202020204" pitchFamily="34" charset="0"/>
              </a:rPr>
              <a:t>Work of Neural network  </a:t>
            </a:r>
            <a:endParaRPr lang="en-IN" sz="3600" dirty="0">
              <a:solidFill>
                <a:schemeClr val="bg1"/>
              </a:solidFill>
              <a:latin typeface="Agency FB" panose="020B0503020202020204" pitchFamily="34" charset="0"/>
            </a:endParaRPr>
          </a:p>
        </p:txBody>
      </p:sp>
      <p:sp>
        <p:nvSpPr>
          <p:cNvPr id="8" name="TextBox 7">
            <a:extLst>
              <a:ext uri="{FF2B5EF4-FFF2-40B4-BE49-F238E27FC236}">
                <a16:creationId xmlns:a16="http://schemas.microsoft.com/office/drawing/2014/main" id="{18714BA8-7684-4F62-A960-FC0924A0D0E0}"/>
              </a:ext>
            </a:extLst>
          </p:cNvPr>
          <p:cNvSpPr txBox="1"/>
          <p:nvPr/>
        </p:nvSpPr>
        <p:spPr>
          <a:xfrm>
            <a:off x="624395" y="1304855"/>
            <a:ext cx="11283517" cy="1015663"/>
          </a:xfrm>
          <a:prstGeom prst="rect">
            <a:avLst/>
          </a:prstGeom>
          <a:noFill/>
        </p:spPr>
        <p:txBody>
          <a:bodyPr wrap="square" rtlCol="0">
            <a:spAutoFit/>
          </a:bodyPr>
          <a:lstStyle/>
          <a:p>
            <a:r>
              <a:rPr lang="en-US" sz="2000" dirty="0">
                <a:solidFill>
                  <a:schemeClr val="bg1"/>
                </a:solidFill>
                <a:latin typeface="Georgia" panose="02040502050405020303" pitchFamily="18" charset="0"/>
              </a:rPr>
              <a:t>The first layer of neurons will receive inputs like images, video, sound, text, etc. This input data goes through all the layers, as the output of one layer is fed into the</a:t>
            </a:r>
            <a:endParaRPr lang="en-IN" sz="2400" dirty="0">
              <a:solidFill>
                <a:schemeClr val="bg1"/>
              </a:solidFill>
              <a:effectLst/>
              <a:latin typeface="Georgia" panose="02040502050405020303" pitchFamily="18" charset="0"/>
            </a:endParaRPr>
          </a:p>
          <a:p>
            <a:r>
              <a:rPr lang="en-US" sz="2000" dirty="0">
                <a:solidFill>
                  <a:schemeClr val="bg1"/>
                </a:solidFill>
                <a:latin typeface="Georgia" panose="02040502050405020303" pitchFamily="18" charset="0"/>
              </a:rPr>
              <a:t>next layer.</a:t>
            </a:r>
            <a:endParaRPr lang="en-IN" sz="2400" dirty="0">
              <a:solidFill>
                <a:schemeClr val="bg1"/>
              </a:solidFill>
              <a:effectLst/>
              <a:latin typeface="Georgia" panose="02040502050405020303" pitchFamily="18" charset="0"/>
            </a:endParaRPr>
          </a:p>
        </p:txBody>
      </p:sp>
      <p:cxnSp>
        <p:nvCxnSpPr>
          <p:cNvPr id="10" name="Straight Connector 9">
            <a:extLst>
              <a:ext uri="{FF2B5EF4-FFF2-40B4-BE49-F238E27FC236}">
                <a16:creationId xmlns:a16="http://schemas.microsoft.com/office/drawing/2014/main" id="{44046D91-887E-476E-8580-EAD418C5EF8B}"/>
              </a:ext>
            </a:extLst>
          </p:cNvPr>
          <p:cNvCxnSpPr/>
          <p:nvPr/>
        </p:nvCxnSpPr>
        <p:spPr>
          <a:xfrm>
            <a:off x="63623" y="1059158"/>
            <a:ext cx="1206475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21F137B7-902E-42E6-ADCD-738E0523433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89586" y="2467992"/>
            <a:ext cx="8459935" cy="4022921"/>
          </a:xfrm>
          <a:prstGeom prst="rect">
            <a:avLst/>
          </a:prstGeom>
        </p:spPr>
      </p:pic>
    </p:spTree>
    <p:extLst>
      <p:ext uri="{BB962C8B-B14F-4D97-AF65-F5344CB8AC3E}">
        <p14:creationId xmlns:p14="http://schemas.microsoft.com/office/powerpoint/2010/main" val="334107405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20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12"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additive="base">
                                        <p:cTn id="12" dur="2000" fill="hold"/>
                                        <p:tgtEl>
                                          <p:spTgt spid="8"/>
                                        </p:tgtEl>
                                        <p:attrNameLst>
                                          <p:attrName>ppt_x</p:attrName>
                                        </p:attrNameLst>
                                      </p:cBhvr>
                                      <p:tavLst>
                                        <p:tav tm="0">
                                          <p:val>
                                            <p:strVal val="0-#ppt_w/2"/>
                                          </p:val>
                                        </p:tav>
                                        <p:tav tm="100000">
                                          <p:val>
                                            <p:strVal val="#ppt_x"/>
                                          </p:val>
                                        </p:tav>
                                      </p:tavLst>
                                    </p:anim>
                                    <p:anim calcmode="lin" valueType="num">
                                      <p:cBhvr additive="base">
                                        <p:cTn id="13" dur="20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5" presetClass="entr" presetSubtype="0" fill="hold" nodeType="click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fade">
                                      <p:cBhvr>
                                        <p:cTn id="18" dur="500"/>
                                        <p:tgtEl>
                                          <p:spTgt spid="9"/>
                                        </p:tgtEl>
                                      </p:cBhvr>
                                    </p:animEffect>
                                    <p:anim calcmode="lin" valueType="num">
                                      <p:cBhvr>
                                        <p:cTn id="19" dur="500" fill="hold"/>
                                        <p:tgtEl>
                                          <p:spTgt spid="9"/>
                                        </p:tgtEl>
                                        <p:attrNameLst>
                                          <p:attrName>ppt_w</p:attrName>
                                        </p:attrNameLst>
                                      </p:cBhvr>
                                      <p:tavLst>
                                        <p:tav tm="0" fmla="#ppt_w*sin(2.5*pi*$)">
                                          <p:val>
                                            <p:fltVal val="0"/>
                                          </p:val>
                                        </p:tav>
                                        <p:tav tm="100000">
                                          <p:val>
                                            <p:fltVal val="1"/>
                                          </p:val>
                                        </p:tav>
                                      </p:tavLst>
                                    </p:anim>
                                    <p:anim calcmode="lin" valueType="num">
                                      <p:cBhvr>
                                        <p:cTn id="20" dur="500" fill="hold"/>
                                        <p:tgtEl>
                                          <p:spTgt spid="9"/>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F881034-A9D5-4324-86DF-952806BAC1BE}"/>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Lst>
          </a:blip>
          <a:stretch>
            <a:fillRect/>
          </a:stretch>
        </p:blipFill>
        <p:spPr>
          <a:xfrm>
            <a:off x="0" y="0"/>
            <a:ext cx="12192000" cy="6858975"/>
          </a:xfrm>
          <a:prstGeom prst="rect">
            <a:avLst/>
          </a:prstGeom>
        </p:spPr>
      </p:pic>
      <p:sp>
        <p:nvSpPr>
          <p:cNvPr id="7" name="TextBox 6">
            <a:extLst>
              <a:ext uri="{FF2B5EF4-FFF2-40B4-BE49-F238E27FC236}">
                <a16:creationId xmlns:a16="http://schemas.microsoft.com/office/drawing/2014/main" id="{444F7664-AB6F-40B1-B02B-47B61F4B97A1}"/>
              </a:ext>
            </a:extLst>
          </p:cNvPr>
          <p:cNvSpPr txBox="1"/>
          <p:nvPr/>
        </p:nvSpPr>
        <p:spPr>
          <a:xfrm>
            <a:off x="-5919" y="201489"/>
            <a:ext cx="5708341" cy="1200329"/>
          </a:xfrm>
          <a:prstGeom prst="rect">
            <a:avLst/>
          </a:prstGeom>
          <a:noFill/>
        </p:spPr>
        <p:txBody>
          <a:bodyPr wrap="square" rtlCol="0">
            <a:spAutoFit/>
          </a:bodyPr>
          <a:lstStyle/>
          <a:p>
            <a:r>
              <a:rPr lang="en-US" sz="3600" dirty="0">
                <a:solidFill>
                  <a:schemeClr val="bg1"/>
                </a:solidFill>
                <a:latin typeface="Agency FB" panose="020B0503020202020204" pitchFamily="34" charset="0"/>
              </a:rPr>
              <a:t>What is </a:t>
            </a:r>
            <a:r>
              <a:rPr lang="en-IN" sz="3600" dirty="0">
                <a:solidFill>
                  <a:schemeClr val="bg1"/>
                </a:solidFill>
                <a:latin typeface="Agency FB" panose="020B0503020202020204" pitchFamily="34" charset="0"/>
              </a:rPr>
              <a:t>Convolutional neural network </a:t>
            </a:r>
            <a:endParaRPr lang="en-IN" dirty="0">
              <a:solidFill>
                <a:schemeClr val="bg1"/>
              </a:solidFill>
              <a:latin typeface="Agency FB" panose="020B0503020202020204" pitchFamily="34" charset="0"/>
            </a:endParaRPr>
          </a:p>
          <a:p>
            <a:endParaRPr lang="en-IN" sz="3600" dirty="0">
              <a:solidFill>
                <a:schemeClr val="bg1"/>
              </a:solidFill>
              <a:latin typeface="Agency FB" panose="020B0503020202020204" pitchFamily="34" charset="0"/>
            </a:endParaRPr>
          </a:p>
        </p:txBody>
      </p:sp>
      <p:cxnSp>
        <p:nvCxnSpPr>
          <p:cNvPr id="10" name="Straight Connector 9">
            <a:extLst>
              <a:ext uri="{FF2B5EF4-FFF2-40B4-BE49-F238E27FC236}">
                <a16:creationId xmlns:a16="http://schemas.microsoft.com/office/drawing/2014/main" id="{44046D91-887E-476E-8580-EAD418C5EF8B}"/>
              </a:ext>
            </a:extLst>
          </p:cNvPr>
          <p:cNvCxnSpPr/>
          <p:nvPr/>
        </p:nvCxnSpPr>
        <p:spPr>
          <a:xfrm>
            <a:off x="63623" y="1059158"/>
            <a:ext cx="1206475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F9A350C4-80B3-4287-9AB1-31F62A045774}"/>
              </a:ext>
            </a:extLst>
          </p:cNvPr>
          <p:cNvSpPr txBox="1"/>
          <p:nvPr/>
        </p:nvSpPr>
        <p:spPr>
          <a:xfrm>
            <a:off x="491230" y="1344090"/>
            <a:ext cx="10525958" cy="1938992"/>
          </a:xfrm>
          <a:prstGeom prst="rect">
            <a:avLst/>
          </a:prstGeom>
          <a:noFill/>
        </p:spPr>
        <p:txBody>
          <a:bodyPr wrap="square" rtlCol="0">
            <a:spAutoFit/>
          </a:bodyPr>
          <a:lstStyle/>
          <a:p>
            <a:pPr marL="342900" indent="-342900" fontAlgn="base">
              <a:buFont typeface="Arial" panose="020B0604020202020204" pitchFamily="34" charset="0"/>
              <a:buChar char="•"/>
            </a:pPr>
            <a:r>
              <a:rPr lang="en-US" sz="2000" dirty="0">
                <a:solidFill>
                  <a:schemeClr val="bg1"/>
                </a:solidFill>
                <a:latin typeface="Georgia" panose="02040502050405020303" pitchFamily="18" charset="0"/>
              </a:rPr>
              <a:t>a </a:t>
            </a:r>
            <a:r>
              <a:rPr lang="en-US" sz="2000" b="1" dirty="0">
                <a:solidFill>
                  <a:schemeClr val="bg1"/>
                </a:solidFill>
                <a:latin typeface="Georgia" panose="02040502050405020303" pitchFamily="18" charset="0"/>
              </a:rPr>
              <a:t>convolutional neural network</a:t>
            </a:r>
            <a:r>
              <a:rPr lang="en-US" sz="2000" dirty="0">
                <a:solidFill>
                  <a:schemeClr val="bg1"/>
                </a:solidFill>
                <a:latin typeface="Georgia" panose="02040502050405020303" pitchFamily="18" charset="0"/>
              </a:rPr>
              <a:t> (CNN, or </a:t>
            </a:r>
            <a:r>
              <a:rPr lang="en-US" sz="2000" dirty="0" err="1">
                <a:solidFill>
                  <a:schemeClr val="bg1"/>
                </a:solidFill>
                <a:latin typeface="Georgia" panose="02040502050405020303" pitchFamily="18" charset="0"/>
              </a:rPr>
              <a:t>ConvNet</a:t>
            </a:r>
            <a:r>
              <a:rPr lang="en-US" sz="2000" dirty="0">
                <a:solidFill>
                  <a:schemeClr val="bg1"/>
                </a:solidFill>
                <a:latin typeface="Georgia" panose="02040502050405020303" pitchFamily="18" charset="0"/>
              </a:rPr>
              <a:t>) is a class of artificial neural network</a:t>
            </a:r>
            <a:endParaRPr lang="en-US" sz="2400" dirty="0">
              <a:solidFill>
                <a:schemeClr val="bg1"/>
              </a:solidFill>
              <a:latin typeface="Georgia" panose="02040502050405020303" pitchFamily="18" charset="0"/>
            </a:endParaRPr>
          </a:p>
          <a:p>
            <a:pPr marL="342900" indent="-342900" fontAlgn="base">
              <a:buFont typeface="Arial" panose="020B0604020202020204" pitchFamily="34" charset="0"/>
              <a:buChar char="•"/>
            </a:pPr>
            <a:endParaRPr lang="en-US" sz="2000" dirty="0">
              <a:solidFill>
                <a:schemeClr val="bg1"/>
              </a:solidFill>
              <a:latin typeface="Georgia" panose="02040502050405020303" pitchFamily="18" charset="0"/>
            </a:endParaRPr>
          </a:p>
          <a:p>
            <a:pPr marL="342900" indent="-342900" fontAlgn="base">
              <a:buFont typeface="Arial" panose="020B0604020202020204" pitchFamily="34" charset="0"/>
              <a:buChar char="•"/>
            </a:pPr>
            <a:r>
              <a:rPr lang="en-US" sz="2000" dirty="0">
                <a:solidFill>
                  <a:schemeClr val="bg1"/>
                </a:solidFill>
                <a:latin typeface="Georgia" panose="02040502050405020303" pitchFamily="18" charset="0"/>
              </a:rPr>
              <a:t>A Convolutional neural network (CNN) is a neural network that has one or more convolutional layers and are used mainly for image processing, classification, segmentation and also for other auto correlated data</a:t>
            </a:r>
            <a:endParaRPr lang="en-IN" sz="2400" dirty="0">
              <a:solidFill>
                <a:schemeClr val="bg1"/>
              </a:solidFill>
              <a:effectLst/>
              <a:latin typeface="Georgia" panose="02040502050405020303" pitchFamily="18" charset="0"/>
            </a:endParaRPr>
          </a:p>
        </p:txBody>
      </p:sp>
      <p:sp>
        <p:nvSpPr>
          <p:cNvPr id="6" name="TextBox 5">
            <a:extLst>
              <a:ext uri="{FF2B5EF4-FFF2-40B4-BE49-F238E27FC236}">
                <a16:creationId xmlns:a16="http://schemas.microsoft.com/office/drawing/2014/main" id="{5ADC712F-AC71-4429-BF20-5FEE07B79B4E}"/>
              </a:ext>
            </a:extLst>
          </p:cNvPr>
          <p:cNvSpPr txBox="1"/>
          <p:nvPr/>
        </p:nvSpPr>
        <p:spPr>
          <a:xfrm>
            <a:off x="491230" y="3429000"/>
            <a:ext cx="10525958" cy="1938992"/>
          </a:xfrm>
          <a:prstGeom prst="rect">
            <a:avLst/>
          </a:prstGeom>
          <a:noFill/>
        </p:spPr>
        <p:txBody>
          <a:bodyPr wrap="square" rtlCol="0">
            <a:spAutoFit/>
          </a:bodyPr>
          <a:lstStyle/>
          <a:p>
            <a:pPr marL="342900" indent="-342900" fontAlgn="base">
              <a:buFont typeface="Arial" panose="020B0604020202020204" pitchFamily="34" charset="0"/>
              <a:buChar char="•"/>
            </a:pPr>
            <a:r>
              <a:rPr lang="en-US" sz="2000" dirty="0">
                <a:solidFill>
                  <a:schemeClr val="bg1"/>
                </a:solidFill>
                <a:latin typeface="Georgia" panose="02040502050405020303" pitchFamily="18" charset="0"/>
              </a:rPr>
              <a:t>A Convolutional Neural Network (CNN) is a Deep Learning algorithm which can take in an input image, assign importance (learnable weights and biases) to various aspects/objects in the image and be able to differentiate one from the other. </a:t>
            </a:r>
          </a:p>
          <a:p>
            <a:pPr marL="342900" indent="-342900" fontAlgn="base">
              <a:buFont typeface="Arial" panose="020B0604020202020204" pitchFamily="34" charset="0"/>
              <a:buChar char="•"/>
            </a:pPr>
            <a:endParaRPr lang="en-US" sz="2000" dirty="0">
              <a:solidFill>
                <a:schemeClr val="bg1"/>
              </a:solidFill>
              <a:latin typeface="Georgia" panose="02040502050405020303" pitchFamily="18" charset="0"/>
            </a:endParaRPr>
          </a:p>
          <a:p>
            <a:pPr marL="342900" indent="-342900" fontAlgn="base">
              <a:buFont typeface="Arial" panose="020B0604020202020204" pitchFamily="34" charset="0"/>
              <a:buChar char="•"/>
            </a:pPr>
            <a:r>
              <a:rPr lang="en-US" sz="2000" dirty="0">
                <a:solidFill>
                  <a:schemeClr val="bg1"/>
                </a:solidFill>
                <a:latin typeface="Georgia" panose="02040502050405020303" pitchFamily="18" charset="0"/>
              </a:rPr>
              <a:t>The pre-processing required in a CNN is much lower as compared to other classification algorithms.</a:t>
            </a:r>
            <a:endParaRPr lang="en-IN" sz="2800" dirty="0">
              <a:solidFill>
                <a:schemeClr val="bg1"/>
              </a:solidFill>
              <a:effectLst/>
              <a:latin typeface="Georgia" panose="02040502050405020303" pitchFamily="18" charset="0"/>
            </a:endParaRPr>
          </a:p>
        </p:txBody>
      </p:sp>
    </p:spTree>
    <p:extLst>
      <p:ext uri="{BB962C8B-B14F-4D97-AF65-F5344CB8AC3E}">
        <p14:creationId xmlns:p14="http://schemas.microsoft.com/office/powerpoint/2010/main" val="213205656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20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6"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 calcmode="lin" valueType="num">
                                      <p:cBhvr additive="base">
                                        <p:cTn id="12" dur="2000" fill="hold"/>
                                        <p:tgtEl>
                                          <p:spTgt spid="11"/>
                                        </p:tgtEl>
                                        <p:attrNameLst>
                                          <p:attrName>ppt_x</p:attrName>
                                        </p:attrNameLst>
                                      </p:cBhvr>
                                      <p:tavLst>
                                        <p:tav tm="0">
                                          <p:val>
                                            <p:strVal val="1+#ppt_w/2"/>
                                          </p:val>
                                        </p:tav>
                                        <p:tav tm="100000">
                                          <p:val>
                                            <p:strVal val="#ppt_x"/>
                                          </p:val>
                                        </p:tav>
                                      </p:tavLst>
                                    </p:anim>
                                    <p:anim calcmode="lin" valueType="num">
                                      <p:cBhvr additive="base">
                                        <p:cTn id="13" dur="20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6" fill="hold" grpId="0" nodeType="clickEffect">
                                  <p:stCondLst>
                                    <p:cond delay="0"/>
                                  </p:stCondLst>
                                  <p:childTnLst>
                                    <p:set>
                                      <p:cBhvr>
                                        <p:cTn id="17" dur="1" fill="hold">
                                          <p:stCondLst>
                                            <p:cond delay="0"/>
                                          </p:stCondLst>
                                        </p:cTn>
                                        <p:tgtEl>
                                          <p:spTgt spid="6"/>
                                        </p:tgtEl>
                                        <p:attrNameLst>
                                          <p:attrName>style.visibility</p:attrName>
                                        </p:attrNameLst>
                                      </p:cBhvr>
                                      <p:to>
                                        <p:strVal val="visible"/>
                                      </p:to>
                                    </p:set>
                                    <p:anim calcmode="lin" valueType="num">
                                      <p:cBhvr additive="base">
                                        <p:cTn id="18" dur="2000" fill="hold"/>
                                        <p:tgtEl>
                                          <p:spTgt spid="6"/>
                                        </p:tgtEl>
                                        <p:attrNameLst>
                                          <p:attrName>ppt_x</p:attrName>
                                        </p:attrNameLst>
                                      </p:cBhvr>
                                      <p:tavLst>
                                        <p:tav tm="0">
                                          <p:val>
                                            <p:strVal val="1+#ppt_w/2"/>
                                          </p:val>
                                        </p:tav>
                                        <p:tav tm="100000">
                                          <p:val>
                                            <p:strVal val="#ppt_x"/>
                                          </p:val>
                                        </p:tav>
                                      </p:tavLst>
                                    </p:anim>
                                    <p:anim calcmode="lin" valueType="num">
                                      <p:cBhvr additive="base">
                                        <p:cTn id="19" dur="20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1" grpId="0"/>
      <p:bldP spid="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F881034-A9D5-4324-86DF-952806BAC1BE}"/>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Lst>
          </a:blip>
          <a:stretch>
            <a:fillRect/>
          </a:stretch>
        </p:blipFill>
        <p:spPr>
          <a:xfrm>
            <a:off x="0" y="0"/>
            <a:ext cx="12192000" cy="6858975"/>
          </a:xfrm>
          <a:prstGeom prst="rect">
            <a:avLst/>
          </a:prstGeom>
        </p:spPr>
      </p:pic>
      <p:sp>
        <p:nvSpPr>
          <p:cNvPr id="7" name="TextBox 6">
            <a:extLst>
              <a:ext uri="{FF2B5EF4-FFF2-40B4-BE49-F238E27FC236}">
                <a16:creationId xmlns:a16="http://schemas.microsoft.com/office/drawing/2014/main" id="{444F7664-AB6F-40B1-B02B-47B61F4B97A1}"/>
              </a:ext>
            </a:extLst>
          </p:cNvPr>
          <p:cNvSpPr txBox="1"/>
          <p:nvPr/>
        </p:nvSpPr>
        <p:spPr>
          <a:xfrm>
            <a:off x="-5919" y="201489"/>
            <a:ext cx="5708341" cy="646331"/>
          </a:xfrm>
          <a:prstGeom prst="rect">
            <a:avLst/>
          </a:prstGeom>
          <a:noFill/>
        </p:spPr>
        <p:txBody>
          <a:bodyPr wrap="square" rtlCol="0">
            <a:spAutoFit/>
          </a:bodyPr>
          <a:lstStyle/>
          <a:p>
            <a:r>
              <a:rPr lang="en-US" sz="3600" dirty="0">
                <a:solidFill>
                  <a:schemeClr val="bg1"/>
                </a:solidFill>
                <a:latin typeface="Agency FB" panose="020B0503020202020204" pitchFamily="34" charset="0"/>
              </a:rPr>
              <a:t>Working of CNN</a:t>
            </a:r>
            <a:endParaRPr lang="en-IN" sz="3600" dirty="0">
              <a:solidFill>
                <a:schemeClr val="bg1"/>
              </a:solidFill>
              <a:latin typeface="Agency FB" panose="020B0503020202020204" pitchFamily="34" charset="0"/>
            </a:endParaRPr>
          </a:p>
        </p:txBody>
      </p:sp>
      <p:cxnSp>
        <p:nvCxnSpPr>
          <p:cNvPr id="10" name="Straight Connector 9">
            <a:extLst>
              <a:ext uri="{FF2B5EF4-FFF2-40B4-BE49-F238E27FC236}">
                <a16:creationId xmlns:a16="http://schemas.microsoft.com/office/drawing/2014/main" id="{44046D91-887E-476E-8580-EAD418C5EF8B}"/>
              </a:ext>
            </a:extLst>
          </p:cNvPr>
          <p:cNvCxnSpPr/>
          <p:nvPr/>
        </p:nvCxnSpPr>
        <p:spPr>
          <a:xfrm>
            <a:off x="63623" y="1059158"/>
            <a:ext cx="1206475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F9A350C4-80B3-4287-9AB1-31F62A045774}"/>
              </a:ext>
            </a:extLst>
          </p:cNvPr>
          <p:cNvSpPr txBox="1"/>
          <p:nvPr/>
        </p:nvSpPr>
        <p:spPr>
          <a:xfrm>
            <a:off x="491230" y="1344090"/>
            <a:ext cx="10525958" cy="2985433"/>
          </a:xfrm>
          <a:prstGeom prst="rect">
            <a:avLst/>
          </a:prstGeom>
          <a:noFill/>
        </p:spPr>
        <p:txBody>
          <a:bodyPr wrap="square" rtlCol="0">
            <a:spAutoFit/>
          </a:bodyPr>
          <a:lstStyle/>
          <a:p>
            <a:pPr fontAlgn="base"/>
            <a:r>
              <a:rPr lang="en-US" sz="2400" dirty="0">
                <a:solidFill>
                  <a:schemeClr val="bg1"/>
                </a:solidFill>
                <a:latin typeface="Georgia" panose="02040502050405020303" pitchFamily="18" charset="0"/>
              </a:rPr>
              <a:t>A Convolutional neural network has three layers.</a:t>
            </a:r>
          </a:p>
          <a:p>
            <a:pPr fontAlgn="base"/>
            <a:endParaRPr lang="en-US" sz="2400" dirty="0">
              <a:solidFill>
                <a:schemeClr val="bg1"/>
              </a:solidFill>
              <a:latin typeface="Georgia" panose="02040502050405020303" pitchFamily="18" charset="0"/>
            </a:endParaRPr>
          </a:p>
          <a:p>
            <a:r>
              <a:rPr lang="en-US" sz="2400" dirty="0">
                <a:solidFill>
                  <a:schemeClr val="bg1"/>
                </a:solidFill>
                <a:latin typeface="Georgia" panose="02040502050405020303" pitchFamily="18" charset="0"/>
              </a:rPr>
              <a:t>Convolutional Neural Networks have the following layers:</a:t>
            </a:r>
          </a:p>
          <a:p>
            <a:endParaRPr lang="en-US" sz="2400" dirty="0">
              <a:solidFill>
                <a:schemeClr val="bg1"/>
              </a:solidFill>
              <a:latin typeface="Georgia" panose="02040502050405020303" pitchFamily="18" charset="0"/>
            </a:endParaRPr>
          </a:p>
          <a:p>
            <a:pPr marL="342900" indent="-342900">
              <a:buFont typeface="Arial" panose="020B0604020202020204" pitchFamily="34" charset="0"/>
              <a:buChar char="•"/>
            </a:pPr>
            <a:r>
              <a:rPr lang="en-US" sz="2400" dirty="0">
                <a:solidFill>
                  <a:schemeClr val="bg1"/>
                </a:solidFill>
                <a:latin typeface="Georgia" panose="02040502050405020303" pitchFamily="18" charset="0"/>
              </a:rPr>
              <a:t>Convolutional</a:t>
            </a:r>
          </a:p>
          <a:p>
            <a:pPr marL="342900" indent="-342900">
              <a:buFont typeface="Arial" panose="020B0604020202020204" pitchFamily="34" charset="0"/>
              <a:buChar char="•"/>
            </a:pPr>
            <a:r>
              <a:rPr lang="en-IN" sz="2400" dirty="0">
                <a:solidFill>
                  <a:schemeClr val="bg1"/>
                </a:solidFill>
                <a:latin typeface="Georgia" panose="02040502050405020303" pitchFamily="18" charset="0"/>
              </a:rPr>
              <a:t>Rectified Linear Unit </a:t>
            </a:r>
            <a:r>
              <a:rPr lang="en-US" sz="2400" dirty="0">
                <a:solidFill>
                  <a:schemeClr val="bg1"/>
                </a:solidFill>
                <a:latin typeface="Georgia" panose="02040502050405020303" pitchFamily="18" charset="0"/>
              </a:rPr>
              <a:t>(</a:t>
            </a:r>
            <a:r>
              <a:rPr lang="en-US" sz="2400" dirty="0" err="1">
                <a:solidFill>
                  <a:schemeClr val="bg1"/>
                </a:solidFill>
                <a:latin typeface="Georgia" panose="02040502050405020303" pitchFamily="18" charset="0"/>
              </a:rPr>
              <a:t>ReLU</a:t>
            </a:r>
            <a:r>
              <a:rPr lang="en-US" sz="2400" dirty="0">
                <a:solidFill>
                  <a:schemeClr val="bg1"/>
                </a:solidFill>
                <a:latin typeface="Georgia" panose="02040502050405020303" pitchFamily="18" charset="0"/>
              </a:rPr>
              <a:t>) Layer</a:t>
            </a:r>
            <a:endParaRPr lang="en-US" sz="2800" dirty="0">
              <a:solidFill>
                <a:schemeClr val="bg1"/>
              </a:solidFill>
              <a:latin typeface="Georgia" panose="02040502050405020303" pitchFamily="18" charset="0"/>
            </a:endParaRPr>
          </a:p>
          <a:p>
            <a:pPr marL="342900" indent="-342900">
              <a:buFont typeface="Arial" panose="020B0604020202020204" pitchFamily="34" charset="0"/>
              <a:buChar char="•"/>
            </a:pPr>
            <a:r>
              <a:rPr lang="en-US" sz="2400" dirty="0">
                <a:solidFill>
                  <a:schemeClr val="bg1"/>
                </a:solidFill>
                <a:latin typeface="Georgia" panose="02040502050405020303" pitchFamily="18" charset="0"/>
              </a:rPr>
              <a:t>Pooling</a:t>
            </a:r>
          </a:p>
          <a:p>
            <a:pPr fontAlgn="base"/>
            <a:endParaRPr lang="en-IN" sz="2000" dirty="0">
              <a:solidFill>
                <a:schemeClr val="bg1"/>
              </a:solidFill>
              <a:effectLst/>
              <a:latin typeface="Georgia" panose="02040502050405020303" pitchFamily="18" charset="0"/>
            </a:endParaRPr>
          </a:p>
        </p:txBody>
      </p:sp>
    </p:spTree>
    <p:extLst>
      <p:ext uri="{BB962C8B-B14F-4D97-AF65-F5344CB8AC3E}">
        <p14:creationId xmlns:p14="http://schemas.microsoft.com/office/powerpoint/2010/main" val="152911566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20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6"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 calcmode="lin" valueType="num">
                                      <p:cBhvr additive="base">
                                        <p:cTn id="12" dur="2000" fill="hold"/>
                                        <p:tgtEl>
                                          <p:spTgt spid="11"/>
                                        </p:tgtEl>
                                        <p:attrNameLst>
                                          <p:attrName>ppt_x</p:attrName>
                                        </p:attrNameLst>
                                      </p:cBhvr>
                                      <p:tavLst>
                                        <p:tav tm="0">
                                          <p:val>
                                            <p:strVal val="1+#ppt_w/2"/>
                                          </p:val>
                                        </p:tav>
                                        <p:tav tm="100000">
                                          <p:val>
                                            <p:strVal val="#ppt_x"/>
                                          </p:val>
                                        </p:tav>
                                      </p:tavLst>
                                    </p:anim>
                                    <p:anim calcmode="lin" valueType="num">
                                      <p:cBhvr additive="base">
                                        <p:cTn id="13" dur="20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1"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F881034-A9D5-4324-86DF-952806BAC1BE}"/>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Lst>
          </a:blip>
          <a:stretch>
            <a:fillRect/>
          </a:stretch>
        </p:blipFill>
        <p:spPr>
          <a:xfrm>
            <a:off x="0" y="-975"/>
            <a:ext cx="12192000" cy="6858975"/>
          </a:xfrm>
          <a:prstGeom prst="rect">
            <a:avLst/>
          </a:prstGeom>
        </p:spPr>
      </p:pic>
      <p:sp>
        <p:nvSpPr>
          <p:cNvPr id="7" name="TextBox 6">
            <a:extLst>
              <a:ext uri="{FF2B5EF4-FFF2-40B4-BE49-F238E27FC236}">
                <a16:creationId xmlns:a16="http://schemas.microsoft.com/office/drawing/2014/main" id="{444F7664-AB6F-40B1-B02B-47B61F4B97A1}"/>
              </a:ext>
            </a:extLst>
          </p:cNvPr>
          <p:cNvSpPr txBox="1"/>
          <p:nvPr/>
        </p:nvSpPr>
        <p:spPr>
          <a:xfrm>
            <a:off x="0" y="-975"/>
            <a:ext cx="5708341" cy="646331"/>
          </a:xfrm>
          <a:prstGeom prst="rect">
            <a:avLst/>
          </a:prstGeom>
          <a:noFill/>
        </p:spPr>
        <p:txBody>
          <a:bodyPr wrap="square" rtlCol="0">
            <a:spAutoFit/>
          </a:bodyPr>
          <a:lstStyle/>
          <a:p>
            <a:r>
              <a:rPr lang="en-US" sz="3600" dirty="0">
                <a:solidFill>
                  <a:schemeClr val="bg1"/>
                </a:solidFill>
                <a:latin typeface="Agency FB" panose="020B0503020202020204" pitchFamily="34" charset="0"/>
              </a:rPr>
              <a:t>Working of CNN</a:t>
            </a:r>
            <a:endParaRPr lang="en-IN" sz="3600" dirty="0">
              <a:solidFill>
                <a:schemeClr val="bg1"/>
              </a:solidFill>
              <a:latin typeface="Agency FB" panose="020B0503020202020204" pitchFamily="34" charset="0"/>
            </a:endParaRPr>
          </a:p>
        </p:txBody>
      </p:sp>
      <p:cxnSp>
        <p:nvCxnSpPr>
          <p:cNvPr id="10" name="Straight Connector 9">
            <a:extLst>
              <a:ext uri="{FF2B5EF4-FFF2-40B4-BE49-F238E27FC236}">
                <a16:creationId xmlns:a16="http://schemas.microsoft.com/office/drawing/2014/main" id="{44046D91-887E-476E-8580-EAD418C5EF8B}"/>
              </a:ext>
            </a:extLst>
          </p:cNvPr>
          <p:cNvCxnSpPr/>
          <p:nvPr/>
        </p:nvCxnSpPr>
        <p:spPr>
          <a:xfrm>
            <a:off x="63623" y="757317"/>
            <a:ext cx="1206475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99534548-EEB7-4623-830C-D9313D6D9E0A}"/>
              </a:ext>
            </a:extLst>
          </p:cNvPr>
          <p:cNvSpPr txBox="1"/>
          <p:nvPr/>
        </p:nvSpPr>
        <p:spPr>
          <a:xfrm>
            <a:off x="257452" y="1020931"/>
            <a:ext cx="3036164" cy="800219"/>
          </a:xfrm>
          <a:prstGeom prst="rect">
            <a:avLst/>
          </a:prstGeom>
          <a:noFill/>
        </p:spPr>
        <p:txBody>
          <a:bodyPr wrap="square" rtlCol="0">
            <a:spAutoFit/>
          </a:bodyPr>
          <a:lstStyle/>
          <a:p>
            <a:r>
              <a:rPr lang="en-US" sz="2800" b="1" dirty="0">
                <a:solidFill>
                  <a:schemeClr val="bg1"/>
                </a:solidFill>
                <a:latin typeface="Georgia" panose="02040502050405020303" pitchFamily="18" charset="0"/>
              </a:rPr>
              <a:t>Convolutional</a:t>
            </a:r>
          </a:p>
          <a:p>
            <a:endParaRPr lang="en-IN" dirty="0"/>
          </a:p>
        </p:txBody>
      </p:sp>
      <p:sp>
        <p:nvSpPr>
          <p:cNvPr id="3" name="TextBox 2">
            <a:extLst>
              <a:ext uri="{FF2B5EF4-FFF2-40B4-BE49-F238E27FC236}">
                <a16:creationId xmlns:a16="http://schemas.microsoft.com/office/drawing/2014/main" id="{1D930C50-ACD4-452F-999A-393274B90BBF}"/>
              </a:ext>
            </a:extLst>
          </p:cNvPr>
          <p:cNvSpPr txBox="1"/>
          <p:nvPr/>
        </p:nvSpPr>
        <p:spPr>
          <a:xfrm>
            <a:off x="674703" y="1624614"/>
            <a:ext cx="9259410" cy="2154436"/>
          </a:xfrm>
          <a:prstGeom prst="rect">
            <a:avLst/>
          </a:prstGeom>
          <a:noFill/>
        </p:spPr>
        <p:txBody>
          <a:bodyPr wrap="square" rtlCol="0">
            <a:spAutoFit/>
          </a:bodyPr>
          <a:lstStyle/>
          <a:p>
            <a:r>
              <a:rPr lang="en-US" dirty="0">
                <a:solidFill>
                  <a:schemeClr val="bg1"/>
                </a:solidFill>
                <a:latin typeface="Georgia" panose="02040502050405020303" pitchFamily="18" charset="0"/>
              </a:rPr>
              <a:t>This layer work on basis of filtering image data</a:t>
            </a:r>
          </a:p>
          <a:p>
            <a:endParaRPr lang="en-US" dirty="0">
              <a:solidFill>
                <a:schemeClr val="bg1"/>
              </a:solidFill>
              <a:latin typeface="Georgia" panose="02040502050405020303" pitchFamily="18" charset="0"/>
            </a:endParaRPr>
          </a:p>
          <a:p>
            <a:r>
              <a:rPr lang="en-US" sz="2000" b="0" i="0" dirty="0">
                <a:solidFill>
                  <a:schemeClr val="bg1"/>
                </a:solidFill>
                <a:effectLst/>
                <a:latin typeface="Georgia" panose="02040502050405020303" pitchFamily="18" charset="0"/>
              </a:rPr>
              <a:t>The filter is a matrix of integers that are used on a subset of the input pixel values</a:t>
            </a:r>
          </a:p>
          <a:p>
            <a:endParaRPr lang="en-US" dirty="0">
              <a:solidFill>
                <a:schemeClr val="bg1"/>
              </a:solidFill>
              <a:latin typeface="Georgia" panose="02040502050405020303" pitchFamily="18" charset="0"/>
            </a:endParaRPr>
          </a:p>
          <a:p>
            <a:r>
              <a:rPr lang="en-US" sz="2000" dirty="0">
                <a:solidFill>
                  <a:schemeClr val="bg1"/>
                </a:solidFill>
                <a:latin typeface="Georgia" panose="02040502050405020303" pitchFamily="18" charset="0"/>
              </a:rPr>
              <a:t>It has many filter matrices for image processing for detecting data like if image having loop, vertical/horizontal edge which shown bellow   </a:t>
            </a:r>
            <a:endParaRPr lang="en-IN" sz="2000" dirty="0">
              <a:solidFill>
                <a:schemeClr val="bg1"/>
              </a:solidFill>
              <a:latin typeface="Georgia" panose="02040502050405020303" pitchFamily="18" charset="0"/>
            </a:endParaRPr>
          </a:p>
        </p:txBody>
      </p:sp>
      <p:pic>
        <p:nvPicPr>
          <p:cNvPr id="6" name="Picture 5">
            <a:extLst>
              <a:ext uri="{FF2B5EF4-FFF2-40B4-BE49-F238E27FC236}">
                <a16:creationId xmlns:a16="http://schemas.microsoft.com/office/drawing/2014/main" id="{501E717A-08B8-400A-97FC-0BB5BF60392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85153" y="4295767"/>
            <a:ext cx="6145455" cy="1804916"/>
          </a:xfrm>
          <a:prstGeom prst="rect">
            <a:avLst/>
          </a:prstGeom>
        </p:spPr>
      </p:pic>
    </p:spTree>
    <p:extLst>
      <p:ext uri="{BB962C8B-B14F-4D97-AF65-F5344CB8AC3E}">
        <p14:creationId xmlns:p14="http://schemas.microsoft.com/office/powerpoint/2010/main" val="88843801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F881034-A9D5-4324-86DF-952806BAC1BE}"/>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Lst>
          </a:blip>
          <a:stretch>
            <a:fillRect/>
          </a:stretch>
        </p:blipFill>
        <p:spPr>
          <a:xfrm>
            <a:off x="-22196" y="0"/>
            <a:ext cx="12192000" cy="6858975"/>
          </a:xfrm>
          <a:prstGeom prst="rect">
            <a:avLst/>
          </a:prstGeom>
        </p:spPr>
      </p:pic>
      <p:sp>
        <p:nvSpPr>
          <p:cNvPr id="7" name="TextBox 6">
            <a:extLst>
              <a:ext uri="{FF2B5EF4-FFF2-40B4-BE49-F238E27FC236}">
                <a16:creationId xmlns:a16="http://schemas.microsoft.com/office/drawing/2014/main" id="{444F7664-AB6F-40B1-B02B-47B61F4B97A1}"/>
              </a:ext>
            </a:extLst>
          </p:cNvPr>
          <p:cNvSpPr txBox="1"/>
          <p:nvPr/>
        </p:nvSpPr>
        <p:spPr>
          <a:xfrm>
            <a:off x="0" y="-975"/>
            <a:ext cx="5708341" cy="646331"/>
          </a:xfrm>
          <a:prstGeom prst="rect">
            <a:avLst/>
          </a:prstGeom>
          <a:noFill/>
        </p:spPr>
        <p:txBody>
          <a:bodyPr wrap="square" rtlCol="0">
            <a:spAutoFit/>
          </a:bodyPr>
          <a:lstStyle/>
          <a:p>
            <a:r>
              <a:rPr lang="en-US" sz="3600" dirty="0">
                <a:solidFill>
                  <a:schemeClr val="bg1"/>
                </a:solidFill>
                <a:latin typeface="Agency FB" panose="020B0503020202020204" pitchFamily="34" charset="0"/>
              </a:rPr>
              <a:t>Working of CNN</a:t>
            </a:r>
            <a:endParaRPr lang="en-IN" sz="3600" dirty="0">
              <a:solidFill>
                <a:schemeClr val="bg1"/>
              </a:solidFill>
              <a:latin typeface="Agency FB" panose="020B0503020202020204" pitchFamily="34" charset="0"/>
            </a:endParaRPr>
          </a:p>
        </p:txBody>
      </p:sp>
      <p:cxnSp>
        <p:nvCxnSpPr>
          <p:cNvPr id="10" name="Straight Connector 9">
            <a:extLst>
              <a:ext uri="{FF2B5EF4-FFF2-40B4-BE49-F238E27FC236}">
                <a16:creationId xmlns:a16="http://schemas.microsoft.com/office/drawing/2014/main" id="{44046D91-887E-476E-8580-EAD418C5EF8B}"/>
              </a:ext>
            </a:extLst>
          </p:cNvPr>
          <p:cNvCxnSpPr/>
          <p:nvPr/>
        </p:nvCxnSpPr>
        <p:spPr>
          <a:xfrm>
            <a:off x="63623" y="757317"/>
            <a:ext cx="1206475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99534548-EEB7-4623-830C-D9313D6D9E0A}"/>
              </a:ext>
            </a:extLst>
          </p:cNvPr>
          <p:cNvSpPr txBox="1"/>
          <p:nvPr/>
        </p:nvSpPr>
        <p:spPr>
          <a:xfrm>
            <a:off x="257452" y="1020931"/>
            <a:ext cx="3036164" cy="800219"/>
          </a:xfrm>
          <a:prstGeom prst="rect">
            <a:avLst/>
          </a:prstGeom>
          <a:noFill/>
        </p:spPr>
        <p:txBody>
          <a:bodyPr wrap="square" rtlCol="0">
            <a:spAutoFit/>
          </a:bodyPr>
          <a:lstStyle/>
          <a:p>
            <a:r>
              <a:rPr lang="en-US" sz="2800" b="1" dirty="0">
                <a:solidFill>
                  <a:schemeClr val="bg1"/>
                </a:solidFill>
                <a:latin typeface="Georgia" panose="02040502050405020303" pitchFamily="18" charset="0"/>
              </a:rPr>
              <a:t>Convolutional</a:t>
            </a:r>
          </a:p>
          <a:p>
            <a:endParaRPr lang="en-IN" dirty="0"/>
          </a:p>
        </p:txBody>
      </p:sp>
      <p:sp>
        <p:nvSpPr>
          <p:cNvPr id="3" name="TextBox 2">
            <a:extLst>
              <a:ext uri="{FF2B5EF4-FFF2-40B4-BE49-F238E27FC236}">
                <a16:creationId xmlns:a16="http://schemas.microsoft.com/office/drawing/2014/main" id="{1D930C50-ACD4-452F-999A-393274B90BBF}"/>
              </a:ext>
            </a:extLst>
          </p:cNvPr>
          <p:cNvSpPr txBox="1"/>
          <p:nvPr/>
        </p:nvSpPr>
        <p:spPr>
          <a:xfrm>
            <a:off x="674703" y="1624614"/>
            <a:ext cx="9259410" cy="2831544"/>
          </a:xfrm>
          <a:prstGeom prst="rect">
            <a:avLst/>
          </a:prstGeom>
          <a:noFill/>
        </p:spPr>
        <p:txBody>
          <a:bodyPr wrap="square" rtlCol="0">
            <a:spAutoFit/>
          </a:bodyPr>
          <a:lstStyle/>
          <a:p>
            <a:pPr algn="l"/>
            <a:r>
              <a:rPr lang="en-IN" sz="2000" b="1" i="0" dirty="0">
                <a:solidFill>
                  <a:schemeClr val="bg1"/>
                </a:solidFill>
                <a:effectLst/>
                <a:latin typeface="Georgia" panose="02040502050405020303" pitchFamily="18" charset="0"/>
              </a:rPr>
              <a:t>Convolutional kernels:</a:t>
            </a:r>
          </a:p>
          <a:p>
            <a:endParaRPr lang="en-US" dirty="0">
              <a:solidFill>
                <a:schemeClr val="bg1"/>
              </a:solidFill>
              <a:latin typeface="Georgia" panose="02040502050405020303" pitchFamily="18" charset="0"/>
            </a:endParaRPr>
          </a:p>
          <a:p>
            <a:r>
              <a:rPr lang="en-US" sz="2000" b="0" i="0" dirty="0">
                <a:solidFill>
                  <a:schemeClr val="bg1"/>
                </a:solidFill>
                <a:effectLst/>
                <a:latin typeface="Georgia" panose="02040502050405020303" pitchFamily="18" charset="0"/>
              </a:rPr>
              <a:t>Each convolutional layer contains a series of filters known as convolutional kernels. The filter is a matrix of integers that are used on a subset of the input pixel values, the same size as the kernel. </a:t>
            </a:r>
          </a:p>
          <a:p>
            <a:endParaRPr lang="en-US" sz="2000" dirty="0">
              <a:solidFill>
                <a:schemeClr val="bg1"/>
              </a:solidFill>
              <a:latin typeface="Georgia" panose="02040502050405020303" pitchFamily="18" charset="0"/>
            </a:endParaRPr>
          </a:p>
          <a:p>
            <a:r>
              <a:rPr lang="en-US" sz="2000" b="0" i="0" dirty="0">
                <a:solidFill>
                  <a:schemeClr val="bg1"/>
                </a:solidFill>
                <a:effectLst/>
                <a:latin typeface="Georgia" panose="02040502050405020303" pitchFamily="18" charset="0"/>
              </a:rPr>
              <a:t>Each pixel is multiplied by the corresponding value in the kernel, then the result is summed up for a single value for simplicity representing a grid cell, like a pixel, in the output channel/feature map.</a:t>
            </a:r>
          </a:p>
        </p:txBody>
      </p:sp>
      <p:sp>
        <p:nvSpPr>
          <p:cNvPr id="8" name="TextBox 7">
            <a:extLst>
              <a:ext uri="{FF2B5EF4-FFF2-40B4-BE49-F238E27FC236}">
                <a16:creationId xmlns:a16="http://schemas.microsoft.com/office/drawing/2014/main" id="{0352BE44-BBD9-4CE2-9EFB-B6042C552383}"/>
              </a:ext>
            </a:extLst>
          </p:cNvPr>
          <p:cNvSpPr txBox="1"/>
          <p:nvPr/>
        </p:nvSpPr>
        <p:spPr>
          <a:xfrm>
            <a:off x="674703" y="4626515"/>
            <a:ext cx="9259410" cy="2062103"/>
          </a:xfrm>
          <a:prstGeom prst="rect">
            <a:avLst/>
          </a:prstGeom>
          <a:noFill/>
        </p:spPr>
        <p:txBody>
          <a:bodyPr wrap="square" rtlCol="0">
            <a:spAutoFit/>
          </a:bodyPr>
          <a:lstStyle/>
          <a:p>
            <a:r>
              <a:rPr lang="en-US" sz="1800" b="0" i="0" kern="1200" dirty="0">
                <a:solidFill>
                  <a:srgbClr val="FFFFFF"/>
                </a:solidFill>
                <a:effectLst/>
                <a:latin typeface="Georgia" panose="02040502050405020303" pitchFamily="18" charset="0"/>
                <a:ea typeface="+mn-ea"/>
                <a:cs typeface="+mn-cs"/>
              </a:rPr>
              <a:t>In computer vision the input is often a 3 channel RGB image. For simplicity, if we take a greyscale image that has one channel (a two dimensional matrix) and a 3x3 convolutional kernel (a two dimensional matrix). The kernel strides over the input matrix of numbers moving horizontally column by column, sliding/scanning over the first rows in the matrix containing the images pixel values. Then the kernel strides down vertically to subsequent rows.</a:t>
            </a:r>
            <a:endParaRPr lang="en-IN" sz="2000" dirty="0">
              <a:effectLst/>
            </a:endParaRPr>
          </a:p>
          <a:p>
            <a:pPr algn="l"/>
            <a:endParaRPr lang="en-US" sz="2000" b="0" i="0" dirty="0">
              <a:solidFill>
                <a:schemeClr val="bg1"/>
              </a:solidFill>
              <a:effectLst/>
              <a:latin typeface="Georgia" panose="02040502050405020303" pitchFamily="18" charset="0"/>
            </a:endParaRPr>
          </a:p>
        </p:txBody>
      </p:sp>
    </p:spTree>
    <p:extLst>
      <p:ext uri="{BB962C8B-B14F-4D97-AF65-F5344CB8AC3E}">
        <p14:creationId xmlns:p14="http://schemas.microsoft.com/office/powerpoint/2010/main" val="278255439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361</TotalTime>
  <Words>1780</Words>
  <Application>Microsoft Office PowerPoint</Application>
  <PresentationFormat>Widescreen</PresentationFormat>
  <Paragraphs>128</Paragraphs>
  <Slides>21</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21</vt:i4>
      </vt:variant>
    </vt:vector>
  </HeadingPairs>
  <TitlesOfParts>
    <vt:vector size="30" baseType="lpstr">
      <vt:lpstr>Agency FB</vt:lpstr>
      <vt:lpstr>Algerian</vt:lpstr>
      <vt:lpstr>Arial</vt:lpstr>
      <vt:lpstr>Calibri</vt:lpstr>
      <vt:lpstr>Calibri Light</vt:lpstr>
      <vt:lpstr>charter</vt:lpstr>
      <vt:lpstr>Georgia</vt:lpstr>
      <vt:lpstr>sohne</vt:lpstr>
      <vt:lpstr>Office Theme</vt:lpstr>
      <vt:lpstr>Convolutional  Neural Network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Neural Network</dc:title>
  <dc:creator>Patel Vinay</dc:creator>
  <cp:lastModifiedBy>Patel Vinay</cp:lastModifiedBy>
  <cp:revision>27</cp:revision>
  <dcterms:created xsi:type="dcterms:W3CDTF">2022-01-28T11:10:03Z</dcterms:created>
  <dcterms:modified xsi:type="dcterms:W3CDTF">2022-02-06T04:04:10Z</dcterms:modified>
</cp:coreProperties>
</file>

<file path=docProps/thumbnail.jpeg>
</file>